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35"/>
  </p:notesMasterIdLst>
  <p:sldIdLst>
    <p:sldId id="256" r:id="rId5"/>
    <p:sldId id="277" r:id="rId6"/>
    <p:sldId id="257" r:id="rId7"/>
    <p:sldId id="258" r:id="rId8"/>
    <p:sldId id="283" r:id="rId9"/>
    <p:sldId id="260" r:id="rId10"/>
    <p:sldId id="281" r:id="rId11"/>
    <p:sldId id="282" r:id="rId12"/>
    <p:sldId id="286" r:id="rId13"/>
    <p:sldId id="285" r:id="rId14"/>
    <p:sldId id="308" r:id="rId15"/>
    <p:sldId id="287" r:id="rId16"/>
    <p:sldId id="288" r:id="rId17"/>
    <p:sldId id="265" r:id="rId18"/>
    <p:sldId id="289" r:id="rId19"/>
    <p:sldId id="290" r:id="rId20"/>
    <p:sldId id="295" r:id="rId21"/>
    <p:sldId id="297" r:id="rId22"/>
    <p:sldId id="296" r:id="rId23"/>
    <p:sldId id="299" r:id="rId24"/>
    <p:sldId id="267" r:id="rId25"/>
    <p:sldId id="300" r:id="rId26"/>
    <p:sldId id="301" r:id="rId27"/>
    <p:sldId id="304" r:id="rId28"/>
    <p:sldId id="305" r:id="rId29"/>
    <p:sldId id="306" r:id="rId30"/>
    <p:sldId id="307" r:id="rId31"/>
    <p:sldId id="302" r:id="rId32"/>
    <p:sldId id="303" r:id="rId33"/>
    <p:sldId id="298" r:id="rId3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04FF"/>
    <a:srgbClr val="071923"/>
    <a:srgbClr val="FEF200"/>
    <a:srgbClr val="4472C4"/>
    <a:srgbClr val="BA4DE5"/>
    <a:srgbClr val="8A1BB5"/>
    <a:srgbClr val="000000"/>
    <a:srgbClr val="E1E6EB"/>
    <a:srgbClr val="F3F5F8"/>
    <a:srgbClr val="E9EA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4660"/>
  </p:normalViewPr>
  <p:slideViewPr>
    <p:cSldViewPr snapToGrid="0">
      <p:cViewPr varScale="1">
        <p:scale>
          <a:sx n="59" d="100"/>
          <a:sy n="59" d="100"/>
        </p:scale>
        <p:origin x="91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9:26:18.805"/>
    </inkml:context>
    <inkml:brush xml:id="br0">
      <inkml:brushProperty name="width" value="0.035" units="cm"/>
      <inkml:brushProperty name="height" value="0.035" units="cm"/>
      <inkml:brushProperty name="color" value="#66CC00"/>
    </inkml:brush>
  </inkml:definitions>
  <inkml:trace contextRef="#ctx0" brushRef="#br0">0 292 24575,'1'-2'0,"0"1"0,0 0 0,0 0 0,0 0 0,1 1 0,-1-1 0,0 0 0,0 0 0,1 1 0,-1-1 0,0 0 0,1 1 0,-1 0 0,1-1 0,-1 1 0,0 0 0,1-1 0,-1 1 0,1 0 0,-1 0 0,1 0 0,-1 1 0,1-1 0,2 1 0,-1 0 0,0 0 0,0 1 0,-1 0 0,1-1 0,0 1 0,-1 0 0,1 0 0,-1 1 0,0-1 0,4 5 0,3 5 0,-1 1 0,0 0 0,10 24 0,2 12 0,-11-24 0,2 0 0,0-1 0,26 40 0,-36-63 0,1 1 0,-1-1 0,0 1 0,1-1 0,-1 0 0,1 0 0,-1 1 0,1-1 0,-1 0 0,1-1 0,0 1 0,0 0 0,-1 0 0,1-1 0,0 1 0,0-1 0,0 1 0,0-1 0,0 0 0,-1 0 0,1 0 0,0 0 0,0 0 0,0 0 0,0 0 0,0-1 0,0 1 0,0-1 0,-1 1 0,1-1 0,0 0 0,0 0 0,2-1 0,6-4 0,1-1 0,-2 0 0,1-1 0,10-10 0,-12 11 0,191-180 39,120-99-1443,-251 234-5422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9:26:20.719"/>
    </inkml:context>
    <inkml:brush xml:id="br0">
      <inkml:brushProperty name="width" value="0.035" units="cm"/>
      <inkml:brushProperty name="height" value="0.035" units="cm"/>
      <inkml:brushProperty name="color" value="#66CC00"/>
    </inkml:brush>
  </inkml:definitions>
  <inkml:trace contextRef="#ctx0" brushRef="#br0">0 272 24575,'12'11'0,"-1"1"0,0 0 0,-1 0 0,0 1 0,-1 1 0,0 0 0,-2 0 0,12 26 0,-14-28 0,1-1 0,0 0 0,15 20 0,-15-23 0,0 0 0,0 1 0,-1 0 0,0 0 0,-1 1 0,6 15 0,-10-24 0,0 0 0,0 0 0,0 1 0,1-1 0,-1 0 0,0 0 0,1 0 0,-1 0 0,1 0 0,-1 0 0,1 0 0,0 0 0,-1 0 0,1 0 0,0-1 0,0 1 0,-1 0 0,1 0 0,0-1 0,0 1 0,0 0 0,0-1 0,0 1 0,0-1 0,0 1 0,0-1 0,0 1 0,0-1 0,0 0 0,1 0 0,-1 0 0,0 1 0,0-1 0,0 0 0,0 0 0,0 0 0,0-1 0,1 1 0,-1 0 0,0 0 0,0-1 0,0 1 0,0 0 0,0-1 0,0 1 0,0-1 0,0 0 0,0 1 0,1-2 0,8-4 0,0-1 0,0-1 0,16-16 0,-11 11 0,555-447-1365,-502 404-5461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9:26:22.479"/>
    </inkml:context>
    <inkml:brush xml:id="br0">
      <inkml:brushProperty name="width" value="0.035" units="cm"/>
      <inkml:brushProperty name="height" value="0.035" units="cm"/>
      <inkml:brushProperty name="color" value="#66CC00"/>
    </inkml:brush>
  </inkml:definitions>
  <inkml:trace contextRef="#ctx0" brushRef="#br0">17 198 24575,'-1'0'0,"0"0"0,0 0 0,0 1 0,1-1 0,-1 1 0,0-1 0,0 1 0,0-1 0,1 1 0,-1-1 0,0 1 0,1 0 0,-1-1 0,0 1 0,1 0 0,-1 0 0,1-1 0,-1 1 0,1 0 0,0 0 0,-1 0 0,1-1 0,0 1 0,-1 0 0,1 0 0,0 0 0,0 0 0,0 0 0,0 0 0,0 0 0,0 0 0,0 0 0,0 0 0,1 1 0,6 32 0,2-23 0,1 0 0,0-1 0,0 0 0,19 13 0,15 14 0,-34-27 0,10 11 0,2-1 0,41 31 0,-61-50 0,-1-1 0,0 1 0,1-1 0,-1 1 0,1-1 0,-1 1 0,1-1 0,0 0 0,-1 0 0,1 0 0,-1 0 0,1 0 0,-1 0 0,1 0 0,-1-1 0,1 1 0,-1 0 0,1-1 0,-1 1 0,1-1 0,-1 0 0,2 0 0,33-23 0,-23 14 0,347-214 134,-65 44-1633,-262 158-5327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9:26:24.080"/>
    </inkml:context>
    <inkml:brush xml:id="br0">
      <inkml:brushProperty name="width" value="0.035" units="cm"/>
      <inkml:brushProperty name="height" value="0.035" units="cm"/>
      <inkml:brushProperty name="color" value="#66CC00"/>
    </inkml:brush>
  </inkml:definitions>
  <inkml:trace contextRef="#ctx0" brushRef="#br0">0 275 24575,'15'24'0,"0"0"0,1-1 0,28 30 0,16 21 0,-51-62 0,0-1 0,2-1 0,19 17 0,-19-18 0,0 1 0,-1 0 0,0 0 0,9 13 0,-18-20 0,1-1 0,-1 0 0,1 0 0,-1-1 0,1 1 0,0 0 0,0 0 0,-1-1 0,1 1 0,0-1 0,1 0 0,-1 1 0,0-1 0,0 0 0,0 0 0,1-1 0,-1 1 0,0 0 0,1-1 0,-1 1 0,1-1 0,-1 0 0,1 0 0,-1 0 0,0 0 0,1 0 0,-1-1 0,1 1 0,-1-1 0,1 1 0,-1-1 0,0 0 0,0 0 0,1 0 0,2-2 0,8-5 0,0-1 0,0 0 0,-1-1 0,18-20 0,-5 7 0,68-54 60,150-94 0,113-41-1545,-239 146-5341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9:26:32.872"/>
    </inkml:context>
    <inkml:brush xml:id="br0">
      <inkml:brushProperty name="width" value="0.035" units="cm"/>
      <inkml:brushProperty name="height" value="0.035" units="cm"/>
      <inkml:brushProperty name="color" value="#66CC00"/>
    </inkml:brush>
  </inkml:definitions>
  <inkml:trace contextRef="#ctx0" brushRef="#br0">0 330 24575,'4'0'0,"0"0"0,0 1 0,0-1 0,0 1 0,-1 0 0,1 0 0,0 1 0,-1-1 0,1 1 0,-1-1 0,0 1 0,1 0 0,5 5 0,35 40 0,-37-38 0,0-1 0,0 0 0,1 0 0,11 8 0,-8-8 0,0 0 0,-1 0 0,0 1 0,-1 0 0,0 1 0,0 0 0,10 16 0,-18-25 0,-1 0 0,1 0 0,0 0 0,-1 0 0,1 0 0,0 0 0,0-1 0,0 1 0,0 0 0,0 0 0,0-1 0,0 1 0,0-1 0,0 1 0,0-1 0,0 1 0,0-1 0,0 1 0,1-1 0,-1 0 0,0 0 0,0 0 0,0 0 0,2 0 0,-1 0 0,1-1 0,-1 1 0,0-1 0,0 0 0,0 0 0,0 0 0,0 0 0,0-1 0,0 1 0,0 0 0,-1-1 0,3-2 0,7-8 0,-1 0 0,-1-1 0,11-18 0,-8 12 0,35-48-120,8-14-295,3 3 0,121-126 0,-162 188-6411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2T19:27:14.408"/>
    </inkml:context>
    <inkml:brush xml:id="br0">
      <inkml:brushProperty name="width" value="0.035" units="cm"/>
      <inkml:brushProperty name="height" value="0.035" units="cm"/>
      <inkml:brushProperty name="color" value="#66CC00"/>
    </inkml:brush>
  </inkml:definitions>
  <inkml:trace contextRef="#ctx0" brushRef="#br0">0 330 24575,'4'0'0,"0"0"0,0 1 0,0-1 0,0 1 0,-1 0 0,1 0 0,0 1 0,-1-1 0,1 1 0,-1-1 0,0 1 0,1 0 0,5 5 0,35 40 0,-37-38 0,0-1 0,0 0 0,1 0 0,11 8 0,-8-8 0,0 0 0,-1 0 0,0 1 0,-1 0 0,0 1 0,0 0 0,10 16 0,-18-25 0,-1 0 0,1 0 0,0 0 0,-1 0 0,1 0 0,0 0 0,0-1 0,0 1 0,0 0 0,0 0 0,0-1 0,0 1 0,0-1 0,0 1 0,0-1 0,0 1 0,0-1 0,0 1 0,1-1 0,-1 0 0,0 0 0,0 0 0,0 0 0,2 0 0,-1 0 0,1-1 0,-1 1 0,0-1 0,0 0 0,0 0 0,0 0 0,0 0 0,0-1 0,0 1 0,0 0 0,-1-1 0,3-2 0,7-8 0,-1 0 0,-1-1 0,11-18 0,-8 12 0,35-48-120,8-14-295,3 3 0,121-126 0,-162 188-6411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F4EFD-5676-4DFC-816E-2F5912C665AD}" type="datetimeFigureOut">
              <a:rPr lang="nl-NL" smtClean="0"/>
              <a:t>15-12-2023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BAA12-9361-4564-A590-65BDF71A460E}" type="slidenum">
              <a:rPr lang="nl-NL" smtClean="0"/>
              <a:t>‹nr.›</a:t>
            </a:fld>
            <a:endParaRPr lang="nl-NL"/>
          </a:p>
        </p:txBody>
      </p:sp>
    </p:spTree>
    <p:extLst>
      <p:ext uri="{BB962C8B-B14F-4D97-AF65-F5344CB8AC3E}">
        <p14:creationId xmlns:p14="http://schemas.microsoft.com/office/powerpoint/2010/main" val="994413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Twee advocaten in new </a:t>
            </a:r>
            <a:r>
              <a:rPr lang="nl-NL" dirty="0" err="1"/>
              <a:t>york</a:t>
            </a:r>
            <a:r>
              <a:rPr lang="nl-NL" dirty="0"/>
              <a:t> hebben sancties opgelegd gekregen nadat zei met behulp van </a:t>
            </a:r>
            <a:r>
              <a:rPr lang="nl-NL" dirty="0" err="1"/>
              <a:t>ChatGPT</a:t>
            </a:r>
            <a:r>
              <a:rPr lang="nl-NL" dirty="0"/>
              <a:t> zes fictieve casussen hebben gegenereerd om hun cliënt mee bij te staan in de rechtbank. Wat ging hier mis? De advocaten waren op zoek naar zaken die hun zouden kunnen ondersteunen in hun huidige zaak, iets wat relatief vaak voorkomt in de advocatuur. Toen zij niets konden vinden besloot één advocaat om eens te kijken of </a:t>
            </a:r>
            <a:r>
              <a:rPr lang="nl-NL" dirty="0" err="1"/>
              <a:t>ChatGPT</a:t>
            </a:r>
            <a:r>
              <a:rPr lang="nl-NL" dirty="0"/>
              <a:t> zou kunnen helpen. Ze begonnen met de simpele vraag “Hey </a:t>
            </a:r>
            <a:r>
              <a:rPr lang="nl-NL" dirty="0" err="1"/>
              <a:t>ChatGPT</a:t>
            </a:r>
            <a:r>
              <a:rPr lang="nl-NL" dirty="0"/>
              <a:t>, ik heb hier een zaak waarin de volgende details spelen. Ken jij soortgelijke zaken?”. Mede omdat </a:t>
            </a:r>
            <a:r>
              <a:rPr lang="nl-NL" dirty="0" err="1"/>
              <a:t>ChatGPT</a:t>
            </a:r>
            <a:r>
              <a:rPr lang="nl-NL" dirty="0"/>
              <a:t> niet gespecialiseerd is in rechtspraak zal deze de vraag hebben geïnterpreteerd als “</a:t>
            </a:r>
            <a:r>
              <a:rPr lang="nl-NL" dirty="0" err="1"/>
              <a:t>hmm</a:t>
            </a:r>
            <a:r>
              <a:rPr lang="nl-NL" dirty="0"/>
              <a:t>, er wordt mij een gesloten vraag gesteld. Dan kan ik ja of nee antwoorden”. In dit geval koos het voor “Ja”. Als de advocaat daarna om zaken vraagt, dan denkt </a:t>
            </a:r>
            <a:r>
              <a:rPr lang="nl-NL" dirty="0" err="1"/>
              <a:t>ChatGPT</a:t>
            </a:r>
            <a:r>
              <a:rPr lang="nl-NL" dirty="0"/>
              <a:t> “oké ik heb gezegd dat er zaken zijn, dus nu moet ik een verhaal maken dat past bij wat mij eerder is verteld”. Zo ontstond de semi-realistische maar totaal verzonnen output waarvoor deze advocaten nu gestraft worden. https://www.reuters.com/legal/new-york-lawyers-sanctioned-using-fake-chatgpt-cases-legal-brief-2023-06-22/</a:t>
            </a:r>
          </a:p>
        </p:txBody>
      </p:sp>
      <p:sp>
        <p:nvSpPr>
          <p:cNvPr id="4" name="Tijdelijke aanduiding voor dianummer 3"/>
          <p:cNvSpPr>
            <a:spLocks noGrp="1"/>
          </p:cNvSpPr>
          <p:nvPr>
            <p:ph type="sldNum" sz="quarter" idx="5"/>
          </p:nvPr>
        </p:nvSpPr>
        <p:spPr/>
        <p:txBody>
          <a:bodyPr/>
          <a:lstStyle/>
          <a:p>
            <a:fld id="{491BAA12-9361-4564-A590-65BDF71A460E}" type="slidenum">
              <a:rPr lang="nl-NL" smtClean="0"/>
              <a:t>14</a:t>
            </a:fld>
            <a:endParaRPr lang="nl-NL"/>
          </a:p>
        </p:txBody>
      </p:sp>
    </p:spTree>
    <p:extLst>
      <p:ext uri="{BB962C8B-B14F-4D97-AF65-F5344CB8AC3E}">
        <p14:creationId xmlns:p14="http://schemas.microsoft.com/office/powerpoint/2010/main" val="2642125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DA9C91-D6F2-E7F8-0AB9-5B17B4B659A3}"/>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BC3E8B93-ED6D-D31B-197F-91020406C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0739F7B9-2706-F1BF-44AB-88612693EE6A}"/>
              </a:ext>
            </a:extLst>
          </p:cNvPr>
          <p:cNvSpPr>
            <a:spLocks noGrp="1"/>
          </p:cNvSpPr>
          <p:nvPr>
            <p:ph type="dt" sz="half" idx="10"/>
          </p:nvPr>
        </p:nvSpPr>
        <p:spPr/>
        <p:txBody>
          <a:bodyPr/>
          <a:lstStyle/>
          <a:p>
            <a:fld id="{730E08F8-02BE-41D4-A1F5-997A001F30FF}" type="datetimeFigureOut">
              <a:rPr lang="nl-NL" smtClean="0"/>
              <a:t>15-12-2023</a:t>
            </a:fld>
            <a:endParaRPr lang="nl-NL"/>
          </a:p>
        </p:txBody>
      </p:sp>
      <p:sp>
        <p:nvSpPr>
          <p:cNvPr id="5" name="Tijdelijke aanduiding voor voettekst 4">
            <a:extLst>
              <a:ext uri="{FF2B5EF4-FFF2-40B4-BE49-F238E27FC236}">
                <a16:creationId xmlns:a16="http://schemas.microsoft.com/office/drawing/2014/main" id="{341D00D7-94DB-A841-3895-E905930A2B7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EED9561-755C-4391-F822-240E48C7C7DC}"/>
              </a:ext>
            </a:extLst>
          </p:cNvPr>
          <p:cNvSpPr>
            <a:spLocks noGrp="1"/>
          </p:cNvSpPr>
          <p:nvPr>
            <p:ph type="sldNum" sz="quarter" idx="12"/>
          </p:nvPr>
        </p:nvSpPr>
        <p:spPr/>
        <p:txBody>
          <a:bodyPr/>
          <a:lstStyle/>
          <a:p>
            <a:fld id="{4B1579C7-0980-4F19-A1BD-4E2CDA140E95}" type="slidenum">
              <a:rPr lang="nl-NL" smtClean="0"/>
              <a:t>‹nr.›</a:t>
            </a:fld>
            <a:endParaRPr lang="nl-NL"/>
          </a:p>
        </p:txBody>
      </p:sp>
    </p:spTree>
    <p:extLst>
      <p:ext uri="{BB962C8B-B14F-4D97-AF65-F5344CB8AC3E}">
        <p14:creationId xmlns:p14="http://schemas.microsoft.com/office/powerpoint/2010/main" val="4197695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47579B-B02D-567D-6150-B92EC7BFA7A6}"/>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EBDA6F61-9DFB-6714-2291-7229B24D71E1}"/>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C2482FC3-C926-993F-D1B4-7C0F6EC0879F}"/>
              </a:ext>
            </a:extLst>
          </p:cNvPr>
          <p:cNvSpPr>
            <a:spLocks noGrp="1"/>
          </p:cNvSpPr>
          <p:nvPr>
            <p:ph type="dt" sz="half" idx="10"/>
          </p:nvPr>
        </p:nvSpPr>
        <p:spPr/>
        <p:txBody>
          <a:bodyPr/>
          <a:lstStyle/>
          <a:p>
            <a:fld id="{730E08F8-02BE-41D4-A1F5-997A001F30FF}" type="datetimeFigureOut">
              <a:rPr lang="nl-NL" smtClean="0"/>
              <a:t>15-12-2023</a:t>
            </a:fld>
            <a:endParaRPr lang="nl-NL"/>
          </a:p>
        </p:txBody>
      </p:sp>
      <p:sp>
        <p:nvSpPr>
          <p:cNvPr id="5" name="Tijdelijke aanduiding voor voettekst 4">
            <a:extLst>
              <a:ext uri="{FF2B5EF4-FFF2-40B4-BE49-F238E27FC236}">
                <a16:creationId xmlns:a16="http://schemas.microsoft.com/office/drawing/2014/main" id="{0DF674BB-71F2-BBFA-7D04-AEE74F9574C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A02C00-58A2-EF0A-7AF2-3198D1D8372A}"/>
              </a:ext>
            </a:extLst>
          </p:cNvPr>
          <p:cNvSpPr>
            <a:spLocks noGrp="1"/>
          </p:cNvSpPr>
          <p:nvPr>
            <p:ph type="sldNum" sz="quarter" idx="12"/>
          </p:nvPr>
        </p:nvSpPr>
        <p:spPr/>
        <p:txBody>
          <a:bodyPr/>
          <a:lstStyle/>
          <a:p>
            <a:fld id="{4B1579C7-0980-4F19-A1BD-4E2CDA140E95}" type="slidenum">
              <a:rPr lang="nl-NL" smtClean="0"/>
              <a:t>‹nr.›</a:t>
            </a:fld>
            <a:endParaRPr lang="nl-NL"/>
          </a:p>
        </p:txBody>
      </p:sp>
    </p:spTree>
    <p:extLst>
      <p:ext uri="{BB962C8B-B14F-4D97-AF65-F5344CB8AC3E}">
        <p14:creationId xmlns:p14="http://schemas.microsoft.com/office/powerpoint/2010/main" val="1843740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613AC8CC-C871-7B33-3E39-35473BCA7619}"/>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FA3306E8-0044-878E-CC95-B45907D00611}"/>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27DA704-74DE-B0C8-A731-CEE113208343}"/>
              </a:ext>
            </a:extLst>
          </p:cNvPr>
          <p:cNvSpPr>
            <a:spLocks noGrp="1"/>
          </p:cNvSpPr>
          <p:nvPr>
            <p:ph type="dt" sz="half" idx="10"/>
          </p:nvPr>
        </p:nvSpPr>
        <p:spPr/>
        <p:txBody>
          <a:bodyPr/>
          <a:lstStyle/>
          <a:p>
            <a:fld id="{730E08F8-02BE-41D4-A1F5-997A001F30FF}" type="datetimeFigureOut">
              <a:rPr lang="nl-NL" smtClean="0"/>
              <a:t>15-12-2023</a:t>
            </a:fld>
            <a:endParaRPr lang="nl-NL"/>
          </a:p>
        </p:txBody>
      </p:sp>
      <p:sp>
        <p:nvSpPr>
          <p:cNvPr id="5" name="Tijdelijke aanduiding voor voettekst 4">
            <a:extLst>
              <a:ext uri="{FF2B5EF4-FFF2-40B4-BE49-F238E27FC236}">
                <a16:creationId xmlns:a16="http://schemas.microsoft.com/office/drawing/2014/main" id="{DACF4EF5-C0CE-26C5-3E83-006508FBAEC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6385A22-40F9-C94A-DABB-B928C8811403}"/>
              </a:ext>
            </a:extLst>
          </p:cNvPr>
          <p:cNvSpPr>
            <a:spLocks noGrp="1"/>
          </p:cNvSpPr>
          <p:nvPr>
            <p:ph type="sldNum" sz="quarter" idx="12"/>
          </p:nvPr>
        </p:nvSpPr>
        <p:spPr/>
        <p:txBody>
          <a:bodyPr/>
          <a:lstStyle/>
          <a:p>
            <a:fld id="{4B1579C7-0980-4F19-A1BD-4E2CDA140E95}" type="slidenum">
              <a:rPr lang="nl-NL" smtClean="0"/>
              <a:t>‹nr.›</a:t>
            </a:fld>
            <a:endParaRPr lang="nl-NL"/>
          </a:p>
        </p:txBody>
      </p:sp>
    </p:spTree>
    <p:extLst>
      <p:ext uri="{BB962C8B-B14F-4D97-AF65-F5344CB8AC3E}">
        <p14:creationId xmlns:p14="http://schemas.microsoft.com/office/powerpoint/2010/main" val="2652350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7F6897-10D2-74C1-D68B-5F9C997DD29E}"/>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5E918864-9F69-3D84-106B-529E1B4C4949}"/>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D7EA2FB-C710-80E8-13D0-AA617DBBAC82}"/>
              </a:ext>
            </a:extLst>
          </p:cNvPr>
          <p:cNvSpPr>
            <a:spLocks noGrp="1"/>
          </p:cNvSpPr>
          <p:nvPr>
            <p:ph type="dt" sz="half" idx="10"/>
          </p:nvPr>
        </p:nvSpPr>
        <p:spPr/>
        <p:txBody>
          <a:bodyPr/>
          <a:lstStyle/>
          <a:p>
            <a:fld id="{730E08F8-02BE-41D4-A1F5-997A001F30FF}" type="datetimeFigureOut">
              <a:rPr lang="nl-NL" smtClean="0"/>
              <a:t>15-12-2023</a:t>
            </a:fld>
            <a:endParaRPr lang="nl-NL"/>
          </a:p>
        </p:txBody>
      </p:sp>
      <p:sp>
        <p:nvSpPr>
          <p:cNvPr id="5" name="Tijdelijke aanduiding voor voettekst 4">
            <a:extLst>
              <a:ext uri="{FF2B5EF4-FFF2-40B4-BE49-F238E27FC236}">
                <a16:creationId xmlns:a16="http://schemas.microsoft.com/office/drawing/2014/main" id="{770C2690-EF12-CD0A-D47A-45EAFB5CD63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8747FFA-3062-791E-BFC7-0338F7B7507C}"/>
              </a:ext>
            </a:extLst>
          </p:cNvPr>
          <p:cNvSpPr>
            <a:spLocks noGrp="1"/>
          </p:cNvSpPr>
          <p:nvPr>
            <p:ph type="sldNum" sz="quarter" idx="12"/>
          </p:nvPr>
        </p:nvSpPr>
        <p:spPr/>
        <p:txBody>
          <a:bodyPr/>
          <a:lstStyle/>
          <a:p>
            <a:fld id="{4B1579C7-0980-4F19-A1BD-4E2CDA140E95}" type="slidenum">
              <a:rPr lang="nl-NL" smtClean="0"/>
              <a:t>‹nr.›</a:t>
            </a:fld>
            <a:endParaRPr lang="nl-NL"/>
          </a:p>
        </p:txBody>
      </p:sp>
    </p:spTree>
    <p:extLst>
      <p:ext uri="{BB962C8B-B14F-4D97-AF65-F5344CB8AC3E}">
        <p14:creationId xmlns:p14="http://schemas.microsoft.com/office/powerpoint/2010/main" val="2424227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D66C61-1AA4-2134-2CF9-7D224410EC25}"/>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72C315C9-C301-58CD-470C-151EB1689F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EFD2D89A-679C-44B5-FBFF-90CEE0CC3882}"/>
              </a:ext>
            </a:extLst>
          </p:cNvPr>
          <p:cNvSpPr>
            <a:spLocks noGrp="1"/>
          </p:cNvSpPr>
          <p:nvPr>
            <p:ph type="dt" sz="half" idx="10"/>
          </p:nvPr>
        </p:nvSpPr>
        <p:spPr/>
        <p:txBody>
          <a:bodyPr/>
          <a:lstStyle/>
          <a:p>
            <a:fld id="{730E08F8-02BE-41D4-A1F5-997A001F30FF}" type="datetimeFigureOut">
              <a:rPr lang="nl-NL" smtClean="0"/>
              <a:t>15-12-2023</a:t>
            </a:fld>
            <a:endParaRPr lang="nl-NL"/>
          </a:p>
        </p:txBody>
      </p:sp>
      <p:sp>
        <p:nvSpPr>
          <p:cNvPr id="5" name="Tijdelijke aanduiding voor voettekst 4">
            <a:extLst>
              <a:ext uri="{FF2B5EF4-FFF2-40B4-BE49-F238E27FC236}">
                <a16:creationId xmlns:a16="http://schemas.microsoft.com/office/drawing/2014/main" id="{18AC6123-5C50-072F-43C3-83C6B635DF8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7E80167-FAD4-104E-AF3B-97A6E7EA0434}"/>
              </a:ext>
            </a:extLst>
          </p:cNvPr>
          <p:cNvSpPr>
            <a:spLocks noGrp="1"/>
          </p:cNvSpPr>
          <p:nvPr>
            <p:ph type="sldNum" sz="quarter" idx="12"/>
          </p:nvPr>
        </p:nvSpPr>
        <p:spPr/>
        <p:txBody>
          <a:bodyPr/>
          <a:lstStyle/>
          <a:p>
            <a:fld id="{4B1579C7-0980-4F19-A1BD-4E2CDA140E95}" type="slidenum">
              <a:rPr lang="nl-NL" smtClean="0"/>
              <a:t>‹nr.›</a:t>
            </a:fld>
            <a:endParaRPr lang="nl-NL"/>
          </a:p>
        </p:txBody>
      </p:sp>
    </p:spTree>
    <p:extLst>
      <p:ext uri="{BB962C8B-B14F-4D97-AF65-F5344CB8AC3E}">
        <p14:creationId xmlns:p14="http://schemas.microsoft.com/office/powerpoint/2010/main" val="348029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147966-F08D-DA38-AF26-5A20D29FB72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8825DA7-DA2B-D159-0997-9614C05B705E}"/>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5A6956E6-0512-E4C4-6CCA-373217578EC9}"/>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4F97C5E2-D0E8-AA4C-7519-0307CB2DF078}"/>
              </a:ext>
            </a:extLst>
          </p:cNvPr>
          <p:cNvSpPr>
            <a:spLocks noGrp="1"/>
          </p:cNvSpPr>
          <p:nvPr>
            <p:ph type="dt" sz="half" idx="10"/>
          </p:nvPr>
        </p:nvSpPr>
        <p:spPr/>
        <p:txBody>
          <a:bodyPr/>
          <a:lstStyle/>
          <a:p>
            <a:fld id="{730E08F8-02BE-41D4-A1F5-997A001F30FF}" type="datetimeFigureOut">
              <a:rPr lang="nl-NL" smtClean="0"/>
              <a:t>15-12-2023</a:t>
            </a:fld>
            <a:endParaRPr lang="nl-NL"/>
          </a:p>
        </p:txBody>
      </p:sp>
      <p:sp>
        <p:nvSpPr>
          <p:cNvPr id="6" name="Tijdelijke aanduiding voor voettekst 5">
            <a:extLst>
              <a:ext uri="{FF2B5EF4-FFF2-40B4-BE49-F238E27FC236}">
                <a16:creationId xmlns:a16="http://schemas.microsoft.com/office/drawing/2014/main" id="{28B83087-661C-47C7-BB90-2215199B62E3}"/>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675577A-887C-86FD-8E71-C071ACAB00CE}"/>
              </a:ext>
            </a:extLst>
          </p:cNvPr>
          <p:cNvSpPr>
            <a:spLocks noGrp="1"/>
          </p:cNvSpPr>
          <p:nvPr>
            <p:ph type="sldNum" sz="quarter" idx="12"/>
          </p:nvPr>
        </p:nvSpPr>
        <p:spPr/>
        <p:txBody>
          <a:bodyPr/>
          <a:lstStyle/>
          <a:p>
            <a:fld id="{4B1579C7-0980-4F19-A1BD-4E2CDA140E95}" type="slidenum">
              <a:rPr lang="nl-NL" smtClean="0"/>
              <a:t>‹nr.›</a:t>
            </a:fld>
            <a:endParaRPr lang="nl-NL"/>
          </a:p>
        </p:txBody>
      </p:sp>
    </p:spTree>
    <p:extLst>
      <p:ext uri="{BB962C8B-B14F-4D97-AF65-F5344CB8AC3E}">
        <p14:creationId xmlns:p14="http://schemas.microsoft.com/office/powerpoint/2010/main" val="895012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3E5230-243A-4E83-1FC5-3F3935B769AF}"/>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27D90B8F-BB32-9BE9-1AA9-9DCE91C9B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03D38F12-6591-4BA5-77DC-0D3F74E62086}"/>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59D65DFB-7052-6F38-7525-F26D039F1C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C7A6BFC2-A2CE-B959-AEC3-5EFDC5B8E436}"/>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8DCB6BF3-F6AB-2374-A897-DD8202CB7BC3}"/>
              </a:ext>
            </a:extLst>
          </p:cNvPr>
          <p:cNvSpPr>
            <a:spLocks noGrp="1"/>
          </p:cNvSpPr>
          <p:nvPr>
            <p:ph type="dt" sz="half" idx="10"/>
          </p:nvPr>
        </p:nvSpPr>
        <p:spPr/>
        <p:txBody>
          <a:bodyPr/>
          <a:lstStyle/>
          <a:p>
            <a:fld id="{730E08F8-02BE-41D4-A1F5-997A001F30FF}" type="datetimeFigureOut">
              <a:rPr lang="nl-NL" smtClean="0"/>
              <a:t>15-12-2023</a:t>
            </a:fld>
            <a:endParaRPr lang="nl-NL"/>
          </a:p>
        </p:txBody>
      </p:sp>
      <p:sp>
        <p:nvSpPr>
          <p:cNvPr id="8" name="Tijdelijke aanduiding voor voettekst 7">
            <a:extLst>
              <a:ext uri="{FF2B5EF4-FFF2-40B4-BE49-F238E27FC236}">
                <a16:creationId xmlns:a16="http://schemas.microsoft.com/office/drawing/2014/main" id="{4057E603-669F-DE6A-F384-536A0B3885D5}"/>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668D19F2-5C78-4190-5A95-C8D38D8B0750}"/>
              </a:ext>
            </a:extLst>
          </p:cNvPr>
          <p:cNvSpPr>
            <a:spLocks noGrp="1"/>
          </p:cNvSpPr>
          <p:nvPr>
            <p:ph type="sldNum" sz="quarter" idx="12"/>
          </p:nvPr>
        </p:nvSpPr>
        <p:spPr/>
        <p:txBody>
          <a:bodyPr/>
          <a:lstStyle/>
          <a:p>
            <a:fld id="{4B1579C7-0980-4F19-A1BD-4E2CDA140E95}" type="slidenum">
              <a:rPr lang="nl-NL" smtClean="0"/>
              <a:t>‹nr.›</a:t>
            </a:fld>
            <a:endParaRPr lang="nl-NL"/>
          </a:p>
        </p:txBody>
      </p:sp>
    </p:spTree>
    <p:extLst>
      <p:ext uri="{BB962C8B-B14F-4D97-AF65-F5344CB8AC3E}">
        <p14:creationId xmlns:p14="http://schemas.microsoft.com/office/powerpoint/2010/main" val="2217517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2A3BA5-A116-B408-0BC5-5BE64936E2DB}"/>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0D0F5B06-D34E-3DAC-182B-DAEA1E7CBC9D}"/>
              </a:ext>
            </a:extLst>
          </p:cNvPr>
          <p:cNvSpPr>
            <a:spLocks noGrp="1"/>
          </p:cNvSpPr>
          <p:nvPr>
            <p:ph type="dt" sz="half" idx="10"/>
          </p:nvPr>
        </p:nvSpPr>
        <p:spPr/>
        <p:txBody>
          <a:bodyPr/>
          <a:lstStyle/>
          <a:p>
            <a:fld id="{730E08F8-02BE-41D4-A1F5-997A001F30FF}" type="datetimeFigureOut">
              <a:rPr lang="nl-NL" smtClean="0"/>
              <a:t>15-12-2023</a:t>
            </a:fld>
            <a:endParaRPr lang="nl-NL"/>
          </a:p>
        </p:txBody>
      </p:sp>
      <p:sp>
        <p:nvSpPr>
          <p:cNvPr id="4" name="Tijdelijke aanduiding voor voettekst 3">
            <a:extLst>
              <a:ext uri="{FF2B5EF4-FFF2-40B4-BE49-F238E27FC236}">
                <a16:creationId xmlns:a16="http://schemas.microsoft.com/office/drawing/2014/main" id="{8A23788E-6833-3214-E52F-9F61DE290985}"/>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1285C547-EFBE-DBFC-7574-5AE3BB5CA5EC}"/>
              </a:ext>
            </a:extLst>
          </p:cNvPr>
          <p:cNvSpPr>
            <a:spLocks noGrp="1"/>
          </p:cNvSpPr>
          <p:nvPr>
            <p:ph type="sldNum" sz="quarter" idx="12"/>
          </p:nvPr>
        </p:nvSpPr>
        <p:spPr/>
        <p:txBody>
          <a:bodyPr/>
          <a:lstStyle/>
          <a:p>
            <a:fld id="{4B1579C7-0980-4F19-A1BD-4E2CDA140E95}" type="slidenum">
              <a:rPr lang="nl-NL" smtClean="0"/>
              <a:t>‹nr.›</a:t>
            </a:fld>
            <a:endParaRPr lang="nl-NL"/>
          </a:p>
        </p:txBody>
      </p:sp>
    </p:spTree>
    <p:extLst>
      <p:ext uri="{BB962C8B-B14F-4D97-AF65-F5344CB8AC3E}">
        <p14:creationId xmlns:p14="http://schemas.microsoft.com/office/powerpoint/2010/main" val="120597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868A39A-8575-38D8-CAE6-7F7FD90097F2}"/>
              </a:ext>
            </a:extLst>
          </p:cNvPr>
          <p:cNvSpPr>
            <a:spLocks noGrp="1"/>
          </p:cNvSpPr>
          <p:nvPr>
            <p:ph type="dt" sz="half" idx="10"/>
          </p:nvPr>
        </p:nvSpPr>
        <p:spPr/>
        <p:txBody>
          <a:bodyPr/>
          <a:lstStyle/>
          <a:p>
            <a:fld id="{730E08F8-02BE-41D4-A1F5-997A001F30FF}" type="datetimeFigureOut">
              <a:rPr lang="nl-NL" smtClean="0"/>
              <a:t>15-12-2023</a:t>
            </a:fld>
            <a:endParaRPr lang="nl-NL"/>
          </a:p>
        </p:txBody>
      </p:sp>
      <p:sp>
        <p:nvSpPr>
          <p:cNvPr id="3" name="Tijdelijke aanduiding voor voettekst 2">
            <a:extLst>
              <a:ext uri="{FF2B5EF4-FFF2-40B4-BE49-F238E27FC236}">
                <a16:creationId xmlns:a16="http://schemas.microsoft.com/office/drawing/2014/main" id="{2F49EB48-8355-C2DA-57FD-DD340E4F9689}"/>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E4E2D2CD-24C3-F7FF-B41E-7342895004EC}"/>
              </a:ext>
            </a:extLst>
          </p:cNvPr>
          <p:cNvSpPr>
            <a:spLocks noGrp="1"/>
          </p:cNvSpPr>
          <p:nvPr>
            <p:ph type="sldNum" sz="quarter" idx="12"/>
          </p:nvPr>
        </p:nvSpPr>
        <p:spPr/>
        <p:txBody>
          <a:bodyPr/>
          <a:lstStyle/>
          <a:p>
            <a:fld id="{4B1579C7-0980-4F19-A1BD-4E2CDA140E95}" type="slidenum">
              <a:rPr lang="nl-NL" smtClean="0"/>
              <a:t>‹nr.›</a:t>
            </a:fld>
            <a:endParaRPr lang="nl-NL"/>
          </a:p>
        </p:txBody>
      </p:sp>
    </p:spTree>
    <p:extLst>
      <p:ext uri="{BB962C8B-B14F-4D97-AF65-F5344CB8AC3E}">
        <p14:creationId xmlns:p14="http://schemas.microsoft.com/office/powerpoint/2010/main" val="728024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213303-7181-2A64-DC0B-FC7E0197D41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B593758A-7B8C-02C4-C620-C067C4CD57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A46166FE-A57F-5D2F-FB55-E7722E89A0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7B0311E-AC26-6CE8-BE29-50336062FEF8}"/>
              </a:ext>
            </a:extLst>
          </p:cNvPr>
          <p:cNvSpPr>
            <a:spLocks noGrp="1"/>
          </p:cNvSpPr>
          <p:nvPr>
            <p:ph type="dt" sz="half" idx="10"/>
          </p:nvPr>
        </p:nvSpPr>
        <p:spPr/>
        <p:txBody>
          <a:bodyPr/>
          <a:lstStyle/>
          <a:p>
            <a:fld id="{730E08F8-02BE-41D4-A1F5-997A001F30FF}" type="datetimeFigureOut">
              <a:rPr lang="nl-NL" smtClean="0"/>
              <a:t>15-12-2023</a:t>
            </a:fld>
            <a:endParaRPr lang="nl-NL"/>
          </a:p>
        </p:txBody>
      </p:sp>
      <p:sp>
        <p:nvSpPr>
          <p:cNvPr id="6" name="Tijdelijke aanduiding voor voettekst 5">
            <a:extLst>
              <a:ext uri="{FF2B5EF4-FFF2-40B4-BE49-F238E27FC236}">
                <a16:creationId xmlns:a16="http://schemas.microsoft.com/office/drawing/2014/main" id="{94D2F41B-BD88-2E07-ED90-79C186C465FD}"/>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13A8CFB8-327A-FCC0-4383-6C7CA1193B79}"/>
              </a:ext>
            </a:extLst>
          </p:cNvPr>
          <p:cNvSpPr>
            <a:spLocks noGrp="1"/>
          </p:cNvSpPr>
          <p:nvPr>
            <p:ph type="sldNum" sz="quarter" idx="12"/>
          </p:nvPr>
        </p:nvSpPr>
        <p:spPr/>
        <p:txBody>
          <a:bodyPr/>
          <a:lstStyle/>
          <a:p>
            <a:fld id="{4B1579C7-0980-4F19-A1BD-4E2CDA140E95}" type="slidenum">
              <a:rPr lang="nl-NL" smtClean="0"/>
              <a:t>‹nr.›</a:t>
            </a:fld>
            <a:endParaRPr lang="nl-NL"/>
          </a:p>
        </p:txBody>
      </p:sp>
    </p:spTree>
    <p:extLst>
      <p:ext uri="{BB962C8B-B14F-4D97-AF65-F5344CB8AC3E}">
        <p14:creationId xmlns:p14="http://schemas.microsoft.com/office/powerpoint/2010/main" val="59303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83AB10-33C4-7A44-5A3C-B5DEC5BF0C5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50692F4F-3F3A-A1B7-773E-4D147996D7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3EEE982A-5BB2-98F0-F91E-C336C0078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5D06919-D24C-FF47-3C60-B4998DEDA520}"/>
              </a:ext>
            </a:extLst>
          </p:cNvPr>
          <p:cNvSpPr>
            <a:spLocks noGrp="1"/>
          </p:cNvSpPr>
          <p:nvPr>
            <p:ph type="dt" sz="half" idx="10"/>
          </p:nvPr>
        </p:nvSpPr>
        <p:spPr/>
        <p:txBody>
          <a:bodyPr/>
          <a:lstStyle/>
          <a:p>
            <a:fld id="{730E08F8-02BE-41D4-A1F5-997A001F30FF}" type="datetimeFigureOut">
              <a:rPr lang="nl-NL" smtClean="0"/>
              <a:t>15-12-2023</a:t>
            </a:fld>
            <a:endParaRPr lang="nl-NL"/>
          </a:p>
        </p:txBody>
      </p:sp>
      <p:sp>
        <p:nvSpPr>
          <p:cNvPr id="6" name="Tijdelijke aanduiding voor voettekst 5">
            <a:extLst>
              <a:ext uri="{FF2B5EF4-FFF2-40B4-BE49-F238E27FC236}">
                <a16:creationId xmlns:a16="http://schemas.microsoft.com/office/drawing/2014/main" id="{18921291-885E-04E6-9FA8-4444DEECC35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935819A9-47DC-AD9F-72FF-8ADC48B7FF2B}"/>
              </a:ext>
            </a:extLst>
          </p:cNvPr>
          <p:cNvSpPr>
            <a:spLocks noGrp="1"/>
          </p:cNvSpPr>
          <p:nvPr>
            <p:ph type="sldNum" sz="quarter" idx="12"/>
          </p:nvPr>
        </p:nvSpPr>
        <p:spPr/>
        <p:txBody>
          <a:bodyPr/>
          <a:lstStyle/>
          <a:p>
            <a:fld id="{4B1579C7-0980-4F19-A1BD-4E2CDA140E95}" type="slidenum">
              <a:rPr lang="nl-NL" smtClean="0"/>
              <a:t>‹nr.›</a:t>
            </a:fld>
            <a:endParaRPr lang="nl-NL"/>
          </a:p>
        </p:txBody>
      </p:sp>
    </p:spTree>
    <p:extLst>
      <p:ext uri="{BB962C8B-B14F-4D97-AF65-F5344CB8AC3E}">
        <p14:creationId xmlns:p14="http://schemas.microsoft.com/office/powerpoint/2010/main" val="3675993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86D81F6C-887F-FBFE-2AD5-5923AA21AA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264CF025-E801-8419-F546-723BB2D0E5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F57638B-F721-E8AE-7366-AB5760B49C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0E08F8-02BE-41D4-A1F5-997A001F30FF}" type="datetimeFigureOut">
              <a:rPr lang="nl-NL" smtClean="0"/>
              <a:t>15-12-2023</a:t>
            </a:fld>
            <a:endParaRPr lang="nl-NL"/>
          </a:p>
        </p:txBody>
      </p:sp>
      <p:sp>
        <p:nvSpPr>
          <p:cNvPr id="5" name="Tijdelijke aanduiding voor voettekst 4">
            <a:extLst>
              <a:ext uri="{FF2B5EF4-FFF2-40B4-BE49-F238E27FC236}">
                <a16:creationId xmlns:a16="http://schemas.microsoft.com/office/drawing/2014/main" id="{21AC76FB-E6E3-BF52-037D-CC059C80B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7834D88B-F957-EE3E-9487-8A3CA75B7B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1579C7-0980-4F19-A1BD-4E2CDA140E95}" type="slidenum">
              <a:rPr lang="nl-NL" smtClean="0"/>
              <a:t>‹nr.›</a:t>
            </a:fld>
            <a:endParaRPr lang="nl-NL"/>
          </a:p>
        </p:txBody>
      </p:sp>
    </p:spTree>
    <p:extLst>
      <p:ext uri="{BB962C8B-B14F-4D97-AF65-F5344CB8AC3E}">
        <p14:creationId xmlns:p14="http://schemas.microsoft.com/office/powerpoint/2010/main" val="356295784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31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33.png"/><Relationship Id="rId4" Type="http://schemas.openxmlformats.org/officeDocument/2006/relationships/image" Target="../media/image300.png"/><Relationship Id="rId9"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3D-art van een persoon">
            <a:extLst>
              <a:ext uri="{FF2B5EF4-FFF2-40B4-BE49-F238E27FC236}">
                <a16:creationId xmlns:a16="http://schemas.microsoft.com/office/drawing/2014/main" id="{140506F9-BCC3-D47E-F535-660FDC4FDE8D}"/>
              </a:ext>
            </a:extLst>
          </p:cNvPr>
          <p:cNvPicPr>
            <a:picLocks noChangeAspect="1"/>
          </p:cNvPicPr>
          <p:nvPr/>
        </p:nvPicPr>
        <p:blipFill rotWithShape="1">
          <a:blip r:embed="rId2">
            <a:alphaModFix amt="40000"/>
          </a:blip>
          <a:srcRect t="17606" b="26144"/>
          <a:stretch/>
        </p:blipFill>
        <p:spPr>
          <a:xfrm>
            <a:off x="20" y="10"/>
            <a:ext cx="12191980" cy="6857990"/>
          </a:xfrm>
          <a:prstGeom prst="rect">
            <a:avLst/>
          </a:prstGeom>
        </p:spPr>
      </p:pic>
      <p:sp>
        <p:nvSpPr>
          <p:cNvPr id="2" name="Titel 1">
            <a:extLst>
              <a:ext uri="{FF2B5EF4-FFF2-40B4-BE49-F238E27FC236}">
                <a16:creationId xmlns:a16="http://schemas.microsoft.com/office/drawing/2014/main" id="{40188097-EEF9-6FE6-593D-13B4CE12AABF}"/>
              </a:ext>
            </a:extLst>
          </p:cNvPr>
          <p:cNvSpPr>
            <a:spLocks noGrp="1"/>
          </p:cNvSpPr>
          <p:nvPr>
            <p:ph type="ctrTitle"/>
          </p:nvPr>
        </p:nvSpPr>
        <p:spPr/>
        <p:txBody>
          <a:bodyPr>
            <a:normAutofit/>
          </a:bodyPr>
          <a:lstStyle/>
          <a:p>
            <a:r>
              <a:rPr lang="nl-NL" dirty="0">
                <a:solidFill>
                  <a:schemeClr val="tx1"/>
                </a:solidFill>
                <a:latin typeface="Montserrat" pitchFamily="2" charset="0"/>
              </a:rPr>
              <a:t>Generatieve AI</a:t>
            </a:r>
          </a:p>
        </p:txBody>
      </p:sp>
      <p:sp>
        <p:nvSpPr>
          <p:cNvPr id="3" name="Ondertitel 2">
            <a:extLst>
              <a:ext uri="{FF2B5EF4-FFF2-40B4-BE49-F238E27FC236}">
                <a16:creationId xmlns:a16="http://schemas.microsoft.com/office/drawing/2014/main" id="{B56B28E0-7344-3081-8A68-6715BEBE354E}"/>
              </a:ext>
            </a:extLst>
          </p:cNvPr>
          <p:cNvSpPr>
            <a:spLocks noGrp="1"/>
          </p:cNvSpPr>
          <p:nvPr>
            <p:ph type="subTitle" idx="1"/>
          </p:nvPr>
        </p:nvSpPr>
        <p:spPr/>
        <p:txBody>
          <a:bodyPr>
            <a:normAutofit/>
          </a:bodyPr>
          <a:lstStyle/>
          <a:p>
            <a:r>
              <a:rPr lang="nl-NL" dirty="0">
                <a:solidFill>
                  <a:schemeClr val="tx1"/>
                </a:solidFill>
                <a:latin typeface="Montserrat" pitchFamily="2" charset="0"/>
              </a:rPr>
              <a:t>Een introductie</a:t>
            </a:r>
          </a:p>
        </p:txBody>
      </p:sp>
      <p:pic>
        <p:nvPicPr>
          <p:cNvPr id="6" name="Afbeelding 5" descr="Afbeelding met Graphics, Lettertype, grafische vormgeving, schermopname&#10;&#10;Automatisch gegenereerde beschrijving">
            <a:extLst>
              <a:ext uri="{FF2B5EF4-FFF2-40B4-BE49-F238E27FC236}">
                <a16:creationId xmlns:a16="http://schemas.microsoft.com/office/drawing/2014/main" id="{8183716A-A67C-E8CB-8B8F-FBC0222B7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35715818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a:latin typeface="Montserrat" pitchFamily="2" charset="0"/>
              </a:rPr>
              <a:t>Kansen</a:t>
            </a: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7" y="1905000"/>
            <a:ext cx="5779953"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200" dirty="0">
                <a:latin typeface="Montserrat" pitchFamily="2" charset="0"/>
              </a:rPr>
              <a:t>Toepassingen als ChatGPT bieden natuurlijk ontzettend veel kansen</a:t>
            </a:r>
          </a:p>
          <a:p>
            <a:pPr marL="285750" indent="-285750"/>
            <a:endParaRPr lang="nl-NL" sz="1200" dirty="0">
              <a:latin typeface="Montserrat" pitchFamily="2" charset="0"/>
            </a:endParaRPr>
          </a:p>
          <a:p>
            <a:pPr marL="285750" indent="-285750"/>
            <a:r>
              <a:rPr lang="nl-NL" sz="1200" b="1" dirty="0">
                <a:latin typeface="Montserrat" pitchFamily="2" charset="0"/>
              </a:rPr>
              <a:t>Automatisering</a:t>
            </a:r>
          </a:p>
          <a:p>
            <a:pPr marL="742950" lvl="1" indent="-285750"/>
            <a:r>
              <a:rPr lang="nl-NL" sz="1200" dirty="0">
                <a:latin typeface="Montserrat" pitchFamily="2" charset="0"/>
              </a:rPr>
              <a:t>“Saai” en “Routinematig” werk automatiseren</a:t>
            </a:r>
          </a:p>
          <a:p>
            <a:pPr marL="742950" lvl="1" indent="-285750"/>
            <a:r>
              <a:rPr lang="nl-NL" sz="1200" dirty="0">
                <a:latin typeface="Montserrat" pitchFamily="2" charset="0"/>
              </a:rPr>
              <a:t>Ik heb bijvoorbeeld gewerkt aan een Large Language Model die arbeidscontracten op kan stellen.</a:t>
            </a:r>
          </a:p>
          <a:p>
            <a:pPr marL="285750" indent="-285750"/>
            <a:r>
              <a:rPr lang="nl-NL" sz="1200" b="1" dirty="0">
                <a:latin typeface="Montserrat" pitchFamily="2" charset="0"/>
              </a:rPr>
              <a:t>Virtuele assistenten</a:t>
            </a:r>
          </a:p>
          <a:p>
            <a:pPr marL="742950" lvl="1" indent="-285750"/>
            <a:r>
              <a:rPr lang="nl-NL" sz="1200" dirty="0" err="1">
                <a:latin typeface="Montserrat" pitchFamily="2" charset="0"/>
              </a:rPr>
              <a:t>Copilot</a:t>
            </a:r>
            <a:r>
              <a:rPr lang="nl-NL" sz="1200" dirty="0">
                <a:latin typeface="Montserrat" pitchFamily="2" charset="0"/>
              </a:rPr>
              <a:t> helpt je bij je werk</a:t>
            </a:r>
          </a:p>
          <a:p>
            <a:pPr marL="742950" lvl="1" indent="-285750"/>
            <a:r>
              <a:rPr lang="nl-NL" sz="1200" dirty="0">
                <a:latin typeface="Montserrat" pitchFamily="2" charset="0"/>
              </a:rPr>
              <a:t>Ik laat soms eenvoudige stukjes code schrijven door ChatGPT</a:t>
            </a:r>
          </a:p>
          <a:p>
            <a:pPr marL="285750" indent="-285750"/>
            <a:r>
              <a:rPr lang="nl-NL" sz="1200" dirty="0">
                <a:latin typeface="Montserrat" pitchFamily="2" charset="0"/>
              </a:rPr>
              <a:t>Slimmer </a:t>
            </a:r>
            <a:r>
              <a:rPr lang="nl-NL" sz="1200" b="1" dirty="0">
                <a:latin typeface="Montserrat" pitchFamily="2" charset="0"/>
              </a:rPr>
              <a:t>semantisch zoeken</a:t>
            </a:r>
            <a:r>
              <a:rPr lang="nl-NL" sz="1200" dirty="0">
                <a:latin typeface="Montserrat" pitchFamily="2" charset="0"/>
              </a:rPr>
              <a:t> naar “die ene e-mail” of “dat ene bestand”</a:t>
            </a:r>
          </a:p>
          <a:p>
            <a:pPr marL="742950" lvl="1" indent="-285750"/>
            <a:r>
              <a:rPr lang="nl-NL" sz="1200" dirty="0">
                <a:latin typeface="Montserrat" pitchFamily="2" charset="0"/>
              </a:rPr>
              <a:t>Vraagbaak voor nieuwe medewerkers</a:t>
            </a:r>
          </a:p>
          <a:p>
            <a:pPr marL="0" indent="0">
              <a:buNone/>
            </a:pPr>
            <a:endParaRPr lang="nl-NL" sz="1200" dirty="0">
              <a:latin typeface="Montserrat" pitchFamily="2" charset="0"/>
            </a:endParaRPr>
          </a:p>
          <a:p>
            <a:pPr marL="0" indent="0">
              <a:buNone/>
            </a:pPr>
            <a:r>
              <a:rPr lang="nl-NL" sz="1200" dirty="0">
                <a:latin typeface="Montserrat" pitchFamily="2" charset="0"/>
              </a:rPr>
              <a:t>Welke toepassingen zien jullie?</a:t>
            </a:r>
          </a:p>
          <a:p>
            <a:pPr marL="742950" lvl="1" indent="-285750"/>
            <a:r>
              <a:rPr lang="nl-NL" sz="1200" dirty="0">
                <a:latin typeface="Montserrat" pitchFamily="2" charset="0"/>
              </a:rPr>
              <a:t>Binnen je eigen werk?</a:t>
            </a:r>
          </a:p>
          <a:p>
            <a:pPr marL="742950" lvl="1" indent="-285750"/>
            <a:r>
              <a:rPr lang="nl-NL" sz="1200" dirty="0">
                <a:latin typeface="Montserrat" pitchFamily="2" charset="0"/>
              </a:rPr>
              <a:t>Binnen je eigen organisatie?</a:t>
            </a:r>
          </a:p>
        </p:txBody>
      </p:sp>
      <p:pic>
        <p:nvPicPr>
          <p:cNvPr id="3" name="Afbeelding 2">
            <a:extLst>
              <a:ext uri="{FF2B5EF4-FFF2-40B4-BE49-F238E27FC236}">
                <a16:creationId xmlns:a16="http://schemas.microsoft.com/office/drawing/2014/main" id="{89387816-370B-94D8-67EA-C3E3C0121044}"/>
              </a:ext>
            </a:extLst>
          </p:cNvPr>
          <p:cNvPicPr>
            <a:picLocks noChangeAspect="1"/>
          </p:cNvPicPr>
          <p:nvPr/>
        </p:nvPicPr>
        <p:blipFill>
          <a:blip r:embed="rId2"/>
          <a:stretch>
            <a:fillRect/>
          </a:stretch>
        </p:blipFill>
        <p:spPr>
          <a:xfrm>
            <a:off x="7027259" y="0"/>
            <a:ext cx="5164741" cy="6858000"/>
          </a:xfrm>
          <a:prstGeom prst="rect">
            <a:avLst/>
          </a:prstGeom>
        </p:spPr>
      </p:pic>
      <p:pic>
        <p:nvPicPr>
          <p:cNvPr id="8" name="Afbeelding 7" descr="Afbeelding met Graphics, Lettertype, grafische vormgeving, schermopname&#10;&#10;Automatisch gegenereerde beschrijving">
            <a:extLst>
              <a:ext uri="{FF2B5EF4-FFF2-40B4-BE49-F238E27FC236}">
                <a16:creationId xmlns:a16="http://schemas.microsoft.com/office/drawing/2014/main" id="{3287AB13-CCE6-8E79-FD17-20CA29AD3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407180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590A8194-E5B3-31D4-8754-13845E21FC94}"/>
              </a:ext>
            </a:extLst>
          </p:cNvPr>
          <p:cNvSpPr txBox="1"/>
          <p:nvPr/>
        </p:nvSpPr>
        <p:spPr>
          <a:xfrm>
            <a:off x="0" y="-32197"/>
            <a:ext cx="12192000" cy="1200329"/>
          </a:xfrm>
          <a:prstGeom prst="rect">
            <a:avLst/>
          </a:prstGeom>
          <a:noFill/>
        </p:spPr>
        <p:txBody>
          <a:bodyPr wrap="square" rtlCol="0">
            <a:spAutoFit/>
          </a:bodyPr>
          <a:lstStyle/>
          <a:p>
            <a:r>
              <a:rPr lang="nl-NL" sz="3600" dirty="0"/>
              <a:t>Aan de slag!</a:t>
            </a:r>
          </a:p>
          <a:p>
            <a:endParaRPr lang="nl-NL" sz="3600" dirty="0"/>
          </a:p>
        </p:txBody>
      </p:sp>
      <p:sp>
        <p:nvSpPr>
          <p:cNvPr id="5" name="Tekstvak 4">
            <a:extLst>
              <a:ext uri="{FF2B5EF4-FFF2-40B4-BE49-F238E27FC236}">
                <a16:creationId xmlns:a16="http://schemas.microsoft.com/office/drawing/2014/main" id="{19841183-FC90-155D-0F0C-01A5E7C892BF}"/>
              </a:ext>
            </a:extLst>
          </p:cNvPr>
          <p:cNvSpPr txBox="1"/>
          <p:nvPr/>
        </p:nvSpPr>
        <p:spPr>
          <a:xfrm>
            <a:off x="0" y="934720"/>
            <a:ext cx="12192000" cy="5355312"/>
          </a:xfrm>
          <a:prstGeom prst="rect">
            <a:avLst/>
          </a:prstGeom>
          <a:noFill/>
        </p:spPr>
        <p:txBody>
          <a:bodyPr wrap="square" rtlCol="0">
            <a:spAutoFit/>
          </a:bodyPr>
          <a:lstStyle/>
          <a:p>
            <a:r>
              <a:rPr lang="nl-NL" dirty="0">
                <a:latin typeface="Montserrat" panose="00000500000000000000" pitchFamily="2" charset="0"/>
              </a:rPr>
              <a:t>Pak allemaal het </a:t>
            </a:r>
            <a:r>
              <a:rPr lang="nl-NL" dirty="0" err="1">
                <a:latin typeface="Montserrat" panose="00000500000000000000" pitchFamily="2" charset="0"/>
              </a:rPr>
              <a:t>Jupyter</a:t>
            </a:r>
            <a:r>
              <a:rPr lang="nl-NL" dirty="0">
                <a:latin typeface="Montserrat" panose="00000500000000000000" pitchFamily="2" charset="0"/>
              </a:rPr>
              <a:t> Notebook “</a:t>
            </a:r>
            <a:r>
              <a:rPr lang="nl-NL" i="1" dirty="0" err="1">
                <a:latin typeface="Montserrat" panose="00000500000000000000" pitchFamily="2" charset="0"/>
              </a:rPr>
              <a:t>OpenAIAPIDemo.ipnyb</a:t>
            </a:r>
            <a:r>
              <a:rPr lang="nl-NL" dirty="0">
                <a:latin typeface="Montserrat" panose="00000500000000000000" pitchFamily="2" charset="0"/>
              </a:rPr>
              <a:t>” er bij.</a:t>
            </a:r>
          </a:p>
          <a:p>
            <a:endParaRPr lang="nl-NL" dirty="0">
              <a:latin typeface="Montserrat" panose="00000500000000000000" pitchFamily="2" charset="0"/>
            </a:endParaRPr>
          </a:p>
          <a:p>
            <a:endParaRPr lang="nl-NL" dirty="0">
              <a:latin typeface="Montserrat" panose="00000500000000000000" pitchFamily="2" charset="0"/>
            </a:endParaRPr>
          </a:p>
          <a:p>
            <a:r>
              <a:rPr lang="nl-NL" dirty="0">
                <a:latin typeface="Montserrat" panose="00000500000000000000" pitchFamily="2" charset="0"/>
              </a:rPr>
              <a:t>Wat gaan we doen?</a:t>
            </a:r>
          </a:p>
          <a:p>
            <a:endParaRPr lang="nl-NL" dirty="0">
              <a:latin typeface="Montserrat" panose="00000500000000000000" pitchFamily="2" charset="0"/>
            </a:endParaRPr>
          </a:p>
          <a:p>
            <a:pPr marL="800100" lvl="1" indent="-342900">
              <a:buFont typeface="+mj-lt"/>
              <a:buAutoNum type="arabicPeriod"/>
            </a:pPr>
            <a:r>
              <a:rPr lang="nl-NL" dirty="0">
                <a:latin typeface="Montserrat" panose="00000500000000000000" pitchFamily="2" charset="0"/>
              </a:rPr>
              <a:t>Verbinding maken met de API van </a:t>
            </a:r>
            <a:r>
              <a:rPr lang="nl-NL" dirty="0" err="1">
                <a:latin typeface="Montserrat" panose="00000500000000000000" pitchFamily="2" charset="0"/>
              </a:rPr>
              <a:t>OpenAI</a:t>
            </a:r>
            <a:endParaRPr lang="nl-NL" dirty="0">
              <a:latin typeface="Montserrat" panose="00000500000000000000" pitchFamily="2" charset="0"/>
            </a:endParaRPr>
          </a:p>
          <a:p>
            <a:pPr marL="800100" lvl="1" indent="-342900">
              <a:buFont typeface="+mj-lt"/>
              <a:buAutoNum type="arabicPeriod"/>
            </a:pPr>
            <a:endParaRPr lang="nl-NL" dirty="0">
              <a:latin typeface="Montserrat" panose="00000500000000000000" pitchFamily="2" charset="0"/>
            </a:endParaRPr>
          </a:p>
          <a:p>
            <a:pPr marL="800100" lvl="1" indent="-342900">
              <a:buFont typeface="+mj-lt"/>
              <a:buAutoNum type="arabicPeriod"/>
            </a:pPr>
            <a:r>
              <a:rPr lang="nl-NL" dirty="0">
                <a:latin typeface="Montserrat" panose="00000500000000000000" pitchFamily="2" charset="0"/>
              </a:rPr>
              <a:t>Leren hoe we de modellen van </a:t>
            </a:r>
            <a:r>
              <a:rPr lang="nl-NL" dirty="0" err="1">
                <a:latin typeface="Montserrat" panose="00000500000000000000" pitchFamily="2" charset="0"/>
              </a:rPr>
              <a:t>OpenAI</a:t>
            </a:r>
            <a:r>
              <a:rPr lang="nl-NL" dirty="0">
                <a:latin typeface="Montserrat" panose="00000500000000000000" pitchFamily="2" charset="0"/>
              </a:rPr>
              <a:t> kunnen benaderen</a:t>
            </a:r>
          </a:p>
          <a:p>
            <a:pPr marL="800100" lvl="1" indent="-342900">
              <a:buFont typeface="+mj-lt"/>
              <a:buAutoNum type="arabicPeriod"/>
            </a:pPr>
            <a:endParaRPr lang="nl-NL" dirty="0">
              <a:latin typeface="Montserrat" panose="00000500000000000000" pitchFamily="2" charset="0"/>
            </a:endParaRPr>
          </a:p>
          <a:p>
            <a:pPr marL="800100" lvl="1" indent="-342900">
              <a:buFont typeface="+mj-lt"/>
              <a:buAutoNum type="arabicPeriod"/>
            </a:pPr>
            <a:r>
              <a:rPr lang="nl-NL" dirty="0">
                <a:latin typeface="Montserrat" panose="00000500000000000000" pitchFamily="2" charset="0"/>
              </a:rPr>
              <a:t>Leren hoe we “prompt engineering” kunnen toepassen</a:t>
            </a:r>
          </a:p>
          <a:p>
            <a:pPr marL="800100" lvl="1" indent="-342900">
              <a:buFont typeface="+mj-lt"/>
              <a:buAutoNum type="arabicPeriod"/>
            </a:pPr>
            <a:endParaRPr lang="nl-NL" dirty="0">
              <a:latin typeface="Montserrat" panose="00000500000000000000" pitchFamily="2" charset="0"/>
            </a:endParaRPr>
          </a:p>
          <a:p>
            <a:pPr marL="800100" lvl="1" indent="-342900">
              <a:buFont typeface="+mj-lt"/>
              <a:buAutoNum type="arabicPeriod"/>
            </a:pPr>
            <a:r>
              <a:rPr lang="nl-NL" dirty="0">
                <a:latin typeface="Montserrat" panose="00000500000000000000" pitchFamily="2" charset="0"/>
              </a:rPr>
              <a:t>Leren hoe we stukjes van onze “eigen data” kunnen koppelen met de modellen van </a:t>
            </a:r>
            <a:r>
              <a:rPr lang="nl-NL" dirty="0" err="1">
                <a:latin typeface="Montserrat" panose="00000500000000000000" pitchFamily="2" charset="0"/>
              </a:rPr>
              <a:t>OpenAI</a:t>
            </a:r>
            <a:endParaRPr lang="nl-NL" dirty="0">
              <a:latin typeface="Montserrat" panose="00000500000000000000" pitchFamily="2" charset="0"/>
            </a:endParaRPr>
          </a:p>
          <a:p>
            <a:pPr marL="342900" indent="-342900">
              <a:buFont typeface="+mj-lt"/>
              <a:buAutoNum type="arabicPeriod"/>
            </a:pPr>
            <a:endParaRPr lang="nl-NL" dirty="0">
              <a:latin typeface="Montserrat" panose="00000500000000000000" pitchFamily="2" charset="0"/>
            </a:endParaRPr>
          </a:p>
          <a:p>
            <a:pPr marL="342900" indent="-342900">
              <a:buFont typeface="+mj-lt"/>
              <a:buAutoNum type="arabicPeriod"/>
            </a:pPr>
            <a:endParaRPr lang="nl-NL" dirty="0">
              <a:latin typeface="Montserrat" panose="00000500000000000000" pitchFamily="2" charset="0"/>
            </a:endParaRPr>
          </a:p>
          <a:p>
            <a:r>
              <a:rPr lang="nl-NL" dirty="0">
                <a:latin typeface="Montserrat" panose="00000500000000000000" pitchFamily="2" charset="0"/>
              </a:rPr>
              <a:t>In het notebook staat tekst en uitleg. Neem deze stapsgewijs door.</a:t>
            </a:r>
          </a:p>
          <a:p>
            <a:endParaRPr lang="nl-NL" dirty="0">
              <a:latin typeface="Montserrat" panose="00000500000000000000" pitchFamily="2" charset="0"/>
            </a:endParaRPr>
          </a:p>
          <a:p>
            <a:r>
              <a:rPr lang="nl-NL" dirty="0">
                <a:latin typeface="Montserrat" panose="00000500000000000000" pitchFamily="2" charset="0"/>
              </a:rPr>
              <a:t>Vragen of opmerkingen? Laat het weten!</a:t>
            </a:r>
          </a:p>
          <a:p>
            <a:pPr marL="342900" indent="-342900">
              <a:buFont typeface="+mj-lt"/>
              <a:buAutoNum type="arabicPeriod"/>
            </a:pPr>
            <a:endParaRPr lang="nl-NL" dirty="0"/>
          </a:p>
          <a:p>
            <a:pPr marL="342900" indent="-342900">
              <a:buFont typeface="+mj-lt"/>
              <a:buAutoNum type="arabicPeriod"/>
            </a:pPr>
            <a:endParaRPr lang="nl-NL" dirty="0"/>
          </a:p>
        </p:txBody>
      </p:sp>
      <p:pic>
        <p:nvPicPr>
          <p:cNvPr id="1026" name="Picture 2">
            <a:extLst>
              <a:ext uri="{FF2B5EF4-FFF2-40B4-BE49-F238E27FC236}">
                <a16:creationId xmlns:a16="http://schemas.microsoft.com/office/drawing/2014/main" id="{2331F005-62FB-E38C-7DC2-3F3451A6E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5800" y="0"/>
            <a:ext cx="26162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28B1A0-4971-65AE-E4E6-E483EBF61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1132" y="2082801"/>
            <a:ext cx="1351496" cy="1346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16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hoek 11">
            <a:extLst>
              <a:ext uri="{FF2B5EF4-FFF2-40B4-BE49-F238E27FC236}">
                <a16:creationId xmlns:a16="http://schemas.microsoft.com/office/drawing/2014/main" id="{8E3D1B1A-BA7C-55DB-2597-909B5B3CA8BD}"/>
              </a:ext>
            </a:extLst>
          </p:cNvPr>
          <p:cNvSpPr/>
          <p:nvPr/>
        </p:nvSpPr>
        <p:spPr>
          <a:xfrm>
            <a:off x="7128872" y="0"/>
            <a:ext cx="5061171" cy="6858000"/>
          </a:xfrm>
          <a:prstGeom prst="rect">
            <a:avLst/>
          </a:prstGeom>
          <a:gradFill flip="none" rotWithShape="1">
            <a:gsLst>
              <a:gs pos="0">
                <a:srgbClr val="8A1BB5"/>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3AE8E42D-F4FD-8C79-F37C-07566604606F}"/>
              </a:ext>
            </a:extLst>
          </p:cNvPr>
          <p:cNvSpPr txBox="1"/>
          <p:nvPr/>
        </p:nvSpPr>
        <p:spPr>
          <a:xfrm>
            <a:off x="839788" y="1905000"/>
            <a:ext cx="4430712" cy="830997"/>
          </a:xfrm>
          <a:prstGeom prst="rect">
            <a:avLst/>
          </a:prstGeom>
          <a:noFill/>
        </p:spPr>
        <p:txBody>
          <a:bodyPr wrap="square">
            <a:spAutoFit/>
          </a:bodyPr>
          <a:lstStyle/>
          <a:p>
            <a:r>
              <a:rPr lang="en-US" sz="1600" b="0" i="1" dirty="0">
                <a:solidFill>
                  <a:schemeClr val="bg2">
                    <a:lumMod val="50000"/>
                  </a:schemeClr>
                </a:solidFill>
                <a:effectLst/>
                <a:latin typeface="Montserrat" pitchFamily="2" charset="0"/>
              </a:rPr>
              <a:t>“A statistical model is autoregressive if it predicts future values based on past values.” </a:t>
            </a:r>
          </a:p>
        </p:txBody>
      </p:sp>
      <p:sp>
        <p:nvSpPr>
          <p:cNvPr id="8" name="Titel 6">
            <a:extLst>
              <a:ext uri="{FF2B5EF4-FFF2-40B4-BE49-F238E27FC236}">
                <a16:creationId xmlns:a16="http://schemas.microsoft.com/office/drawing/2014/main" id="{039DA23A-0647-61FB-02A4-6A6135AC97B4}"/>
              </a:ext>
            </a:extLst>
          </p:cNvPr>
          <p:cNvSpPr txBox="1">
            <a:spLocks/>
          </p:cNvSpPr>
          <p:nvPr/>
        </p:nvSpPr>
        <p:spPr>
          <a:xfrm>
            <a:off x="712788" y="1060450"/>
            <a:ext cx="5383212" cy="5905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a:latin typeface="Montserrat" pitchFamily="2" charset="0"/>
              </a:rPr>
              <a:t>Een definitie:</a:t>
            </a:r>
          </a:p>
        </p:txBody>
      </p:sp>
      <mc:AlternateContent xmlns:mc="http://schemas.openxmlformats.org/markup-compatibility/2006" xmlns:a14="http://schemas.microsoft.com/office/drawing/2010/main">
        <mc:Choice Requires="a14">
          <p:sp>
            <p:nvSpPr>
              <p:cNvPr id="9" name="Tekstvak 8">
                <a:extLst>
                  <a:ext uri="{FF2B5EF4-FFF2-40B4-BE49-F238E27FC236}">
                    <a16:creationId xmlns:a16="http://schemas.microsoft.com/office/drawing/2014/main" id="{442D5342-C9B2-66FF-99E6-0FD9C4E191E0}"/>
                  </a:ext>
                </a:extLst>
              </p:cNvPr>
              <p:cNvSpPr txBox="1"/>
              <p:nvPr/>
            </p:nvSpPr>
            <p:spPr>
              <a:xfrm>
                <a:off x="7445358" y="2603966"/>
                <a:ext cx="4428197" cy="16500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rPr>
                          </m:ctrlPr>
                        </m:sSubPr>
                        <m:e>
                          <m:r>
                            <a:rPr lang="nl-NL" sz="3600" i="1">
                              <a:solidFill>
                                <a:schemeClr val="tx1"/>
                              </a:solidFill>
                              <a:latin typeface="Cambria Math" panose="02040503050406030204" pitchFamily="18" charset="0"/>
                            </a:rPr>
                            <m:t>𝑥</m:t>
                          </m:r>
                        </m:e>
                        <m:sub>
                          <m:r>
                            <a:rPr lang="nl-NL" sz="3600" i="1">
                              <a:solidFill>
                                <a:schemeClr val="tx1"/>
                              </a:solidFill>
                              <a:latin typeface="Cambria Math" panose="02040503050406030204" pitchFamily="18" charset="0"/>
                            </a:rPr>
                            <m:t>𝑡</m:t>
                          </m:r>
                        </m:sub>
                      </m:sSub>
                      <m:r>
                        <a:rPr lang="nl-NL" sz="3600" i="0">
                          <a:solidFill>
                            <a:schemeClr val="tx1"/>
                          </a:solidFill>
                          <a:latin typeface="Cambria Math" panose="02040503050406030204" pitchFamily="18" charset="0"/>
                        </a:rPr>
                        <m:t>=</m:t>
                      </m:r>
                      <m:nary>
                        <m:naryPr>
                          <m:chr m:val="∑"/>
                          <m:limLoc m:val="undOvr"/>
                          <m:grow m:val="on"/>
                          <m:ctrlPr>
                            <a:rPr lang="nl-NL" sz="3600" i="1">
                              <a:solidFill>
                                <a:schemeClr val="tx1"/>
                              </a:solidFill>
                              <a:latin typeface="Cambria Math" panose="02040503050406030204" pitchFamily="18" charset="0"/>
                            </a:rPr>
                          </m:ctrlPr>
                        </m:naryPr>
                        <m:sub>
                          <m:r>
                            <a:rPr lang="nl-NL" sz="3600" i="1">
                              <a:solidFill>
                                <a:schemeClr val="tx1"/>
                              </a:solidFill>
                              <a:latin typeface="Cambria Math" panose="02040503050406030204" pitchFamily="18" charset="0"/>
                            </a:rPr>
                            <m:t>𝑖</m:t>
                          </m:r>
                          <m:r>
                            <a:rPr lang="nl-NL" sz="3600" i="0">
                              <a:solidFill>
                                <a:schemeClr val="tx1"/>
                              </a:solidFill>
                              <a:latin typeface="Cambria Math" panose="02040503050406030204" pitchFamily="18" charset="0"/>
                            </a:rPr>
                            <m:t>=1</m:t>
                          </m:r>
                        </m:sub>
                        <m:sup>
                          <m:r>
                            <a:rPr lang="nl-NL" sz="3600" i="1">
                              <a:solidFill>
                                <a:schemeClr val="tx1"/>
                              </a:solidFill>
                              <a:latin typeface="Cambria Math" panose="02040503050406030204" pitchFamily="18" charset="0"/>
                            </a:rPr>
                            <m:t>𝑃</m:t>
                          </m:r>
                        </m:sup>
                        <m:e>
                          <m:sSub>
                            <m:sSubPr>
                              <m:ctrlPr>
                                <a:rPr lang="nl-NL" sz="3600" i="1">
                                  <a:solidFill>
                                    <a:schemeClr val="tx1"/>
                                  </a:solidFill>
                                  <a:latin typeface="Cambria Math" panose="02040503050406030204" pitchFamily="18" charset="0"/>
                                </a:rPr>
                              </m:ctrlPr>
                            </m:sSubPr>
                            <m:e>
                              <m:r>
                                <a:rPr lang="nl-NL" sz="3600" i="1">
                                  <a:solidFill>
                                    <a:schemeClr val="tx1"/>
                                  </a:solidFill>
                                  <a:latin typeface="Cambria Math" panose="02040503050406030204" pitchFamily="18" charset="0"/>
                                </a:rPr>
                                <m:t>𝜑</m:t>
                              </m:r>
                            </m:e>
                            <m:sub>
                              <m:r>
                                <a:rPr lang="nl-NL" sz="3600" i="1">
                                  <a:solidFill>
                                    <a:schemeClr val="tx1"/>
                                  </a:solidFill>
                                  <a:latin typeface="Cambria Math" panose="02040503050406030204" pitchFamily="18" charset="0"/>
                                </a:rPr>
                                <m:t>𝑖</m:t>
                              </m:r>
                            </m:sub>
                          </m:sSub>
                          <m:sSub>
                            <m:sSubPr>
                              <m:ctrlPr>
                                <a:rPr lang="nl-NL" sz="3600" i="1">
                                  <a:solidFill>
                                    <a:schemeClr val="tx1"/>
                                  </a:solidFill>
                                  <a:latin typeface="Cambria Math" panose="02040503050406030204" pitchFamily="18" charset="0"/>
                                </a:rPr>
                              </m:ctrlPr>
                            </m:sSubPr>
                            <m:e>
                              <m:r>
                                <a:rPr lang="nl-NL" sz="3600" i="1">
                                  <a:solidFill>
                                    <a:schemeClr val="tx1"/>
                                  </a:solidFill>
                                  <a:latin typeface="Cambria Math" panose="02040503050406030204" pitchFamily="18" charset="0"/>
                                </a:rPr>
                                <m:t>𝑥</m:t>
                              </m:r>
                            </m:e>
                            <m:sub>
                              <m:r>
                                <a:rPr lang="nl-NL" sz="3600" i="1">
                                  <a:solidFill>
                                    <a:schemeClr val="tx1"/>
                                  </a:solidFill>
                                  <a:latin typeface="Cambria Math" panose="02040503050406030204" pitchFamily="18" charset="0"/>
                                </a:rPr>
                                <m:t>𝑡</m:t>
                              </m:r>
                              <m:r>
                                <a:rPr lang="nl-NL" sz="3600" i="0">
                                  <a:solidFill>
                                    <a:schemeClr val="tx1"/>
                                  </a:solidFill>
                                  <a:latin typeface="Cambria Math" panose="02040503050406030204" pitchFamily="18" charset="0"/>
                                </a:rPr>
                                <m:t>−</m:t>
                              </m:r>
                              <m:r>
                                <a:rPr lang="nl-NL" sz="3600" i="1">
                                  <a:solidFill>
                                    <a:schemeClr val="tx1"/>
                                  </a:solidFill>
                                  <a:latin typeface="Cambria Math" panose="02040503050406030204" pitchFamily="18" charset="0"/>
                                </a:rPr>
                                <m:t>𝑖</m:t>
                              </m:r>
                            </m:sub>
                          </m:sSub>
                        </m:e>
                      </m:nary>
                      <m:r>
                        <a:rPr lang="nl-NL" sz="3600" i="0">
                          <a:solidFill>
                            <a:schemeClr val="tx1"/>
                          </a:solidFill>
                          <a:latin typeface="Cambria Math" panose="02040503050406030204" pitchFamily="18" charset="0"/>
                        </a:rPr>
                        <m:t>+</m:t>
                      </m:r>
                      <m:sSub>
                        <m:sSubPr>
                          <m:ctrlPr>
                            <a:rPr lang="nl-NL" sz="3600" i="1">
                              <a:solidFill>
                                <a:schemeClr val="tx1"/>
                              </a:solidFill>
                              <a:latin typeface="Cambria Math" panose="02040503050406030204" pitchFamily="18" charset="0"/>
                            </a:rPr>
                          </m:ctrlPr>
                        </m:sSubPr>
                        <m:e>
                          <m:r>
                            <a:rPr lang="nl-NL" sz="3600" i="1">
                              <a:solidFill>
                                <a:schemeClr val="tx1"/>
                              </a:solidFill>
                              <a:latin typeface="Cambria Math" panose="02040503050406030204" pitchFamily="18" charset="0"/>
                            </a:rPr>
                            <m:t>𝜀</m:t>
                          </m:r>
                        </m:e>
                        <m:sub>
                          <m:r>
                            <a:rPr lang="nl-NL" sz="3600" i="1">
                              <a:solidFill>
                                <a:schemeClr val="tx1"/>
                              </a:solidFill>
                              <a:latin typeface="Cambria Math" panose="02040503050406030204" pitchFamily="18" charset="0"/>
                            </a:rPr>
                            <m:t>𝑡</m:t>
                          </m:r>
                        </m:sub>
                      </m:sSub>
                    </m:oMath>
                  </m:oMathPara>
                </a14:m>
                <a:endParaRPr lang="nl-NL" sz="3600" dirty="0">
                  <a:solidFill>
                    <a:schemeClr val="tx1"/>
                  </a:solidFill>
                </a:endParaRPr>
              </a:p>
            </p:txBody>
          </p:sp>
        </mc:Choice>
        <mc:Fallback xmlns="">
          <p:sp>
            <p:nvSpPr>
              <p:cNvPr id="9" name="Tekstvak 8">
                <a:extLst>
                  <a:ext uri="{FF2B5EF4-FFF2-40B4-BE49-F238E27FC236}">
                    <a16:creationId xmlns:a16="http://schemas.microsoft.com/office/drawing/2014/main" id="{442D5342-C9B2-66FF-99E6-0FD9C4E191E0}"/>
                  </a:ext>
                </a:extLst>
              </p:cNvPr>
              <p:cNvSpPr txBox="1">
                <a:spLocks noRot="1" noChangeAspect="1" noMove="1" noResize="1" noEditPoints="1" noAdjustHandles="1" noChangeArrowheads="1" noChangeShapeType="1" noTextEdit="1"/>
              </p:cNvSpPr>
              <p:nvPr/>
            </p:nvSpPr>
            <p:spPr>
              <a:xfrm>
                <a:off x="7445358" y="2603966"/>
                <a:ext cx="4428197" cy="1650067"/>
              </a:xfrm>
              <a:prstGeom prst="rect">
                <a:avLst/>
              </a:prstGeom>
              <a:blipFill>
                <a:blip r:embed="rId2"/>
                <a:stretch>
                  <a:fillRect/>
                </a:stretch>
              </a:blipFill>
            </p:spPr>
            <p:txBody>
              <a:bodyPr/>
              <a:lstStyle/>
              <a:p>
                <a:r>
                  <a:rPr lang="nl-NL">
                    <a:noFill/>
                  </a:rPr>
                  <a:t> </a:t>
                </a:r>
              </a:p>
            </p:txBody>
          </p:sp>
        </mc:Fallback>
      </mc:AlternateContent>
      <p:pic>
        <p:nvPicPr>
          <p:cNvPr id="11" name="Afbeelding 10" descr="Afbeelding met Graphics, Lettertype, grafische vormgeving, schermopname&#10;&#10;Automatisch gegenereerde beschrijving">
            <a:extLst>
              <a:ext uri="{FF2B5EF4-FFF2-40B4-BE49-F238E27FC236}">
                <a16:creationId xmlns:a16="http://schemas.microsoft.com/office/drawing/2014/main" id="{8972C5B5-3825-0769-7AB4-D06A4F990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3167697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a:latin typeface="Montserrat" pitchFamily="2" charset="0"/>
              </a:rPr>
              <a:t>Autoregressie</a:t>
            </a: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8" y="1905000"/>
            <a:ext cx="5319350"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nl-NL" sz="1200" dirty="0">
                <a:latin typeface="Montserrat" pitchFamily="2" charset="0"/>
              </a:rPr>
              <a:t>Generatieve AI modellen zijn ook vaak autoregressief</a:t>
            </a:r>
          </a:p>
          <a:p>
            <a:pPr marL="285750" indent="-285750">
              <a:buFont typeface="Arial" panose="020B0604020202020204" pitchFamily="34" charset="0"/>
              <a:buChar char="•"/>
            </a:pPr>
            <a:r>
              <a:rPr lang="nl-NL" sz="1200" dirty="0">
                <a:latin typeface="Montserrat" pitchFamily="2" charset="0"/>
              </a:rPr>
              <a:t>In de neurale netwerken worden “kansen” berekend</a:t>
            </a:r>
          </a:p>
          <a:p>
            <a:pPr marL="285750" indent="-285750">
              <a:buFont typeface="Arial" panose="020B0604020202020204" pitchFamily="34" charset="0"/>
              <a:buChar char="•"/>
            </a:pPr>
            <a:r>
              <a:rPr lang="nl-NL" sz="1200" dirty="0">
                <a:latin typeface="Montserrat" pitchFamily="2" charset="0"/>
              </a:rPr>
              <a:t>Dit is </a:t>
            </a:r>
            <a:r>
              <a:rPr lang="nl-NL" sz="1200" i="1" dirty="0">
                <a:latin typeface="Montserrat" pitchFamily="2" charset="0"/>
              </a:rPr>
              <a:t>intuïtief</a:t>
            </a:r>
            <a:r>
              <a:rPr lang="nl-NL" sz="1200" dirty="0">
                <a:latin typeface="Montserrat" pitchFamily="2" charset="0"/>
              </a:rPr>
              <a:t> hoe een Large Language Model denkt:</a:t>
            </a:r>
          </a:p>
          <a:p>
            <a:pPr marL="742950" lvl="1" indent="-285750">
              <a:buFont typeface="Courier New" panose="02070309020205020404" pitchFamily="49" charset="0"/>
              <a:buChar char="o"/>
            </a:pPr>
            <a:r>
              <a:rPr lang="nl-NL" sz="1200" dirty="0">
                <a:latin typeface="Montserrat" pitchFamily="2" charset="0"/>
              </a:rPr>
              <a:t>Er is mij een vraag gesteld waarin woorden in een bepaalde volgorde binnen zijn gekomen</a:t>
            </a:r>
          </a:p>
          <a:p>
            <a:pPr marL="742950" lvl="1" indent="-285750">
              <a:buFont typeface="Courier New" panose="02070309020205020404" pitchFamily="49" charset="0"/>
              <a:buChar char="o"/>
            </a:pPr>
            <a:r>
              <a:rPr lang="nl-NL" sz="1200" dirty="0">
                <a:latin typeface="Montserrat" pitchFamily="2" charset="0"/>
              </a:rPr>
              <a:t>Van alle woorden die ik ken, welk woord heeft de hoogste kans nu te komen?</a:t>
            </a:r>
          </a:p>
          <a:p>
            <a:pPr marL="742950" lvl="1" indent="-285750">
              <a:buFont typeface="Courier New" panose="02070309020205020404" pitchFamily="49" charset="0"/>
              <a:buChar char="o"/>
            </a:pPr>
            <a:r>
              <a:rPr lang="nl-NL" sz="1200" dirty="0">
                <a:latin typeface="Montserrat" pitchFamily="2" charset="0"/>
              </a:rPr>
              <a:t>*Kies dat woord*</a:t>
            </a:r>
          </a:p>
          <a:p>
            <a:pPr marL="742950" lvl="1" indent="-285750">
              <a:buFont typeface="Courier New" panose="02070309020205020404" pitchFamily="49" charset="0"/>
              <a:buChar char="o"/>
            </a:pPr>
            <a:r>
              <a:rPr lang="nl-NL" sz="1200" dirty="0" err="1">
                <a:latin typeface="Montserrat" pitchFamily="2" charset="0"/>
              </a:rPr>
              <a:t>Hmm</a:t>
            </a:r>
            <a:r>
              <a:rPr lang="nl-NL" sz="1200" dirty="0">
                <a:latin typeface="Montserrat" pitchFamily="2" charset="0"/>
              </a:rPr>
              <a:t>, nu is er een woord bijgekomen, welk woord heeft nu de hoogste kans?</a:t>
            </a:r>
          </a:p>
          <a:p>
            <a:pPr marL="742950" lvl="1" indent="-285750">
              <a:buFont typeface="Courier New" panose="02070309020205020404" pitchFamily="49" charset="0"/>
              <a:buChar char="o"/>
            </a:pPr>
            <a:r>
              <a:rPr lang="nl-NL" sz="1200" dirty="0">
                <a:latin typeface="Montserrat" pitchFamily="2" charset="0"/>
              </a:rPr>
              <a:t>*Kies dat woord*</a:t>
            </a:r>
          </a:p>
          <a:p>
            <a:pPr marL="742950" lvl="1" indent="-285750">
              <a:buFont typeface="Courier New" panose="02070309020205020404" pitchFamily="49" charset="0"/>
              <a:buChar char="o"/>
            </a:pPr>
            <a:r>
              <a:rPr lang="nl-NL" sz="1200" dirty="0" err="1">
                <a:latin typeface="Montserrat" pitchFamily="2" charset="0"/>
              </a:rPr>
              <a:t>Etc</a:t>
            </a:r>
            <a:r>
              <a:rPr lang="nl-NL" sz="1200" dirty="0">
                <a:latin typeface="Montserrat" pitchFamily="2" charset="0"/>
              </a:rPr>
              <a:t>…</a:t>
            </a:r>
          </a:p>
          <a:p>
            <a:pPr marL="742950" lvl="1" indent="-285750">
              <a:buFont typeface="Courier New" panose="02070309020205020404" pitchFamily="49" charset="0"/>
              <a:buChar char="o"/>
            </a:pPr>
            <a:endParaRPr lang="nl-NL" sz="1200" dirty="0">
              <a:latin typeface="Montserrat" pitchFamily="2" charset="0"/>
            </a:endParaRPr>
          </a:p>
          <a:p>
            <a:pPr marL="285750" indent="-285750">
              <a:buFont typeface="Arial" panose="020B0604020202020204" pitchFamily="34" charset="0"/>
              <a:buChar char="•"/>
            </a:pPr>
            <a:r>
              <a:rPr lang="nl-NL" sz="1200" dirty="0">
                <a:latin typeface="Montserrat" pitchFamily="2" charset="0"/>
              </a:rPr>
              <a:t>Talen en grammatica hebben vaste structuren en regels</a:t>
            </a:r>
          </a:p>
          <a:p>
            <a:pPr marL="742950" lvl="1" indent="-285750">
              <a:buFont typeface="Courier New" panose="02070309020205020404" pitchFamily="49" charset="0"/>
              <a:buChar char="o"/>
            </a:pPr>
            <a:r>
              <a:rPr lang="nl-NL" sz="1200" dirty="0">
                <a:latin typeface="Montserrat" pitchFamily="2" charset="0"/>
              </a:rPr>
              <a:t>Autoregressie maakt Large Language </a:t>
            </a:r>
            <a:r>
              <a:rPr lang="nl-NL" sz="1200" dirty="0" err="1">
                <a:latin typeface="Montserrat" pitchFamily="2" charset="0"/>
              </a:rPr>
              <a:t>Models</a:t>
            </a:r>
            <a:r>
              <a:rPr lang="nl-NL" sz="1200" dirty="0">
                <a:latin typeface="Montserrat" pitchFamily="2" charset="0"/>
              </a:rPr>
              <a:t> meesters in taal.</a:t>
            </a:r>
          </a:p>
          <a:p>
            <a:pPr marL="742950" lvl="1" indent="-285750">
              <a:buFont typeface="Courier New" panose="02070309020205020404" pitchFamily="49" charset="0"/>
              <a:buChar char="o"/>
            </a:pPr>
            <a:endParaRPr lang="nl-NL" sz="1200" dirty="0">
              <a:latin typeface="Montserrat" pitchFamily="2" charset="0"/>
            </a:endParaRPr>
          </a:p>
          <a:p>
            <a:pPr marL="285750" indent="-285750">
              <a:buFont typeface="Arial" panose="020B0604020202020204" pitchFamily="34" charset="0"/>
              <a:buChar char="•"/>
            </a:pPr>
            <a:r>
              <a:rPr lang="nl-NL" sz="1200" dirty="0">
                <a:latin typeface="Montserrat" pitchFamily="2" charset="0"/>
              </a:rPr>
              <a:t>Echter zijn er ook gevaren verbonden aan deze werkwijze…</a:t>
            </a:r>
          </a:p>
        </p:txBody>
      </p:sp>
      <p:pic>
        <p:nvPicPr>
          <p:cNvPr id="6" name="Afbeelding 5">
            <a:extLst>
              <a:ext uri="{FF2B5EF4-FFF2-40B4-BE49-F238E27FC236}">
                <a16:creationId xmlns:a16="http://schemas.microsoft.com/office/drawing/2014/main" id="{5B5CF1BF-599D-8BB9-EC2F-518AB8A9736C}"/>
              </a:ext>
            </a:extLst>
          </p:cNvPr>
          <p:cNvPicPr>
            <a:picLocks noChangeAspect="1"/>
          </p:cNvPicPr>
          <p:nvPr/>
        </p:nvPicPr>
        <p:blipFill rotWithShape="1">
          <a:blip r:embed="rId2"/>
          <a:srcRect l="23137"/>
          <a:stretch/>
        </p:blipFill>
        <p:spPr>
          <a:xfrm>
            <a:off x="7079220" y="-3"/>
            <a:ext cx="7913914" cy="6858000"/>
          </a:xfrm>
          <a:prstGeom prst="rect">
            <a:avLst/>
          </a:prstGeom>
        </p:spPr>
      </p:pic>
      <p:pic>
        <p:nvPicPr>
          <p:cNvPr id="2" name="Afbeelding 1" descr="Afbeelding met Graphics, Lettertype, grafische vormgeving, schermopname&#10;&#10;Automatisch gegenereerde beschrijving">
            <a:extLst>
              <a:ext uri="{FF2B5EF4-FFF2-40B4-BE49-F238E27FC236}">
                <a16:creationId xmlns:a16="http://schemas.microsoft.com/office/drawing/2014/main" id="{5BB4A759-35BA-BE7E-00E7-1CA905059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2212217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schermopname, Lettertype, ontwerp&#10;&#10;Automatisch gegenereerde beschrijving">
            <a:extLst>
              <a:ext uri="{FF2B5EF4-FFF2-40B4-BE49-F238E27FC236}">
                <a16:creationId xmlns:a16="http://schemas.microsoft.com/office/drawing/2014/main" id="{19B4733F-0FFB-3001-EED1-E2A924CF4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368" y="0"/>
            <a:ext cx="12266023" cy="8165946"/>
          </a:xfrm>
          <a:prstGeom prst="rect">
            <a:avLst/>
          </a:prstGeom>
        </p:spPr>
      </p:pic>
      <p:sp>
        <p:nvSpPr>
          <p:cNvPr id="7" name="Rechthoek 6">
            <a:extLst>
              <a:ext uri="{FF2B5EF4-FFF2-40B4-BE49-F238E27FC236}">
                <a16:creationId xmlns:a16="http://schemas.microsoft.com/office/drawing/2014/main" id="{B4C20F6C-0537-5494-2FDD-3C327BE6F08F}"/>
              </a:ext>
            </a:extLst>
          </p:cNvPr>
          <p:cNvSpPr/>
          <p:nvPr/>
        </p:nvSpPr>
        <p:spPr>
          <a:xfrm>
            <a:off x="7128872" y="0"/>
            <a:ext cx="5061171" cy="6858000"/>
          </a:xfrm>
          <a:prstGeom prst="rect">
            <a:avLst/>
          </a:prstGeom>
          <a:gradFill flip="none" rotWithShape="1">
            <a:gsLst>
              <a:gs pos="0">
                <a:srgbClr val="8A1BB5"/>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descr="Afbeelding met Graphics, grafische vormgeving, Lettertype, symbool&#10;&#10;Automatisch gegenereerde beschrijving">
            <a:extLst>
              <a:ext uri="{FF2B5EF4-FFF2-40B4-BE49-F238E27FC236}">
                <a16:creationId xmlns:a16="http://schemas.microsoft.com/office/drawing/2014/main" id="{4C796FE4-B61C-61AE-F723-F0C9F0AFC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pic>
        <p:nvPicPr>
          <p:cNvPr id="6" name="Afbeelding 5" descr="Afbeelding met Graphics, Lettertype, grafische vormgeving, schermopname&#10;&#10;Automatisch gegenereerde beschrijving">
            <a:extLst>
              <a:ext uri="{FF2B5EF4-FFF2-40B4-BE49-F238E27FC236}">
                <a16:creationId xmlns:a16="http://schemas.microsoft.com/office/drawing/2014/main" id="{D99D39F9-FCEE-C4A7-E44C-4664A506C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2129739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a:latin typeface="Montserrat" pitchFamily="2" charset="0"/>
              </a:rPr>
              <a:t>Andere nadelen</a:t>
            </a: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8" y="1905000"/>
            <a:ext cx="5319350"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nl-NL" sz="1200" dirty="0">
                <a:latin typeface="Montserrat" pitchFamily="2" charset="0"/>
              </a:rPr>
              <a:t>Hallucinatie (zoals bij de advocaat)</a:t>
            </a:r>
          </a:p>
          <a:p>
            <a:pPr marL="742950" lvl="1" indent="-285750">
              <a:buFont typeface="Courier New" panose="02070309020205020404" pitchFamily="49" charset="0"/>
              <a:buChar char="o"/>
            </a:pPr>
            <a:r>
              <a:rPr lang="nl-NL" sz="1200" dirty="0">
                <a:latin typeface="Montserrat" pitchFamily="2" charset="0"/>
              </a:rPr>
              <a:t>Output van modellen moet altijd gecheckt worden</a:t>
            </a:r>
          </a:p>
          <a:p>
            <a:pPr marL="285750" indent="-285750">
              <a:buFont typeface="Courier New" panose="02070309020205020404" pitchFamily="49" charset="0"/>
              <a:buChar char="o"/>
            </a:pPr>
            <a:endParaRPr lang="nl-NL" sz="1200" dirty="0">
              <a:latin typeface="Montserrat" pitchFamily="2" charset="0"/>
            </a:endParaRPr>
          </a:p>
          <a:p>
            <a:pPr marL="285750" indent="-285750">
              <a:buFont typeface="Arial" panose="020B0604020202020204" pitchFamily="34" charset="0"/>
              <a:buChar char="•"/>
            </a:pPr>
            <a:r>
              <a:rPr lang="nl-NL" sz="1200" dirty="0">
                <a:latin typeface="Montserrat" pitchFamily="2" charset="0"/>
              </a:rPr>
              <a:t>Ethische en legale vraagstukken</a:t>
            </a:r>
          </a:p>
          <a:p>
            <a:pPr marL="742950" lvl="1" indent="-285750">
              <a:buFont typeface="Courier New" panose="02070309020205020404" pitchFamily="49" charset="0"/>
              <a:buChar char="o"/>
            </a:pPr>
            <a:r>
              <a:rPr lang="nl-NL" sz="1200" dirty="0">
                <a:latin typeface="Montserrat" pitchFamily="2" charset="0"/>
              </a:rPr>
              <a:t>Modellen getraind op gigantische hoeveelheid data</a:t>
            </a:r>
          </a:p>
          <a:p>
            <a:pPr marL="742950" lvl="1" indent="-285750">
              <a:buFont typeface="Courier New" panose="02070309020205020404" pitchFamily="49" charset="0"/>
              <a:buChar char="o"/>
            </a:pPr>
            <a:r>
              <a:rPr lang="nl-NL" sz="1200" dirty="0">
                <a:latin typeface="Montserrat" pitchFamily="2" charset="0"/>
              </a:rPr>
              <a:t>Hier zit soms ook copyright op</a:t>
            </a:r>
          </a:p>
          <a:p>
            <a:pPr marL="742950" lvl="1" indent="-285750">
              <a:buFont typeface="Courier New" panose="02070309020205020404" pitchFamily="49" charset="0"/>
              <a:buChar char="o"/>
            </a:pPr>
            <a:r>
              <a:rPr lang="nl-NL" sz="1200" dirty="0">
                <a:latin typeface="Montserrat" pitchFamily="2" charset="0"/>
              </a:rPr>
              <a:t>Soms genereer je tekst of afbeeldingen die inbreuk maken op copyright</a:t>
            </a:r>
          </a:p>
          <a:p>
            <a:pPr marL="742950" lvl="1" indent="-285750">
              <a:buFont typeface="Courier New" panose="02070309020205020404" pitchFamily="49" charset="0"/>
              <a:buChar char="o"/>
            </a:pPr>
            <a:r>
              <a:rPr lang="nl-NL" sz="1200" dirty="0">
                <a:latin typeface="Montserrat" pitchFamily="2" charset="0"/>
              </a:rPr>
              <a:t>Gevaarlijke toepassingen (</a:t>
            </a:r>
            <a:r>
              <a:rPr lang="nl-NL" sz="1200" dirty="0" err="1">
                <a:latin typeface="Montserrat" pitchFamily="2" charset="0"/>
              </a:rPr>
              <a:t>Deepfakes</a:t>
            </a:r>
            <a:r>
              <a:rPr lang="nl-NL" sz="1200" dirty="0">
                <a:latin typeface="Montserrat" pitchFamily="2" charset="0"/>
              </a:rPr>
              <a:t>)</a:t>
            </a:r>
          </a:p>
          <a:p>
            <a:pPr marL="742950" lvl="1" indent="-285750">
              <a:buFont typeface="Courier New" panose="02070309020205020404" pitchFamily="49" charset="0"/>
              <a:buChar char="o"/>
            </a:pPr>
            <a:endParaRPr lang="nl-NL" sz="1200" dirty="0">
              <a:latin typeface="Montserrat" pitchFamily="2" charset="0"/>
            </a:endParaRPr>
          </a:p>
          <a:p>
            <a:pPr marL="285750" indent="-285750">
              <a:buFont typeface="Arial" panose="020B0604020202020204" pitchFamily="34" charset="0"/>
              <a:buChar char="•"/>
            </a:pPr>
            <a:r>
              <a:rPr lang="nl-NL" sz="1200" dirty="0">
                <a:latin typeface="Montserrat" pitchFamily="2" charset="0"/>
              </a:rPr>
              <a:t>Beperkte bruikbaarheid binnen eigen werk</a:t>
            </a:r>
          </a:p>
          <a:p>
            <a:pPr marL="742950" lvl="1" indent="-285750">
              <a:buFont typeface="Courier New" panose="02070309020205020404" pitchFamily="49" charset="0"/>
              <a:buChar char="o"/>
            </a:pPr>
            <a:r>
              <a:rPr lang="nl-NL" sz="1200" dirty="0">
                <a:latin typeface="Montserrat" pitchFamily="2" charset="0"/>
              </a:rPr>
              <a:t>ChatGPT en andere modellen zijn (hopelijk) niet op interne data van organisaties getraind</a:t>
            </a:r>
          </a:p>
          <a:p>
            <a:pPr marL="742950" lvl="1" indent="-285750">
              <a:buFont typeface="Courier New" panose="02070309020205020404" pitchFamily="49" charset="0"/>
              <a:buChar char="o"/>
            </a:pPr>
            <a:r>
              <a:rPr lang="nl-NL" sz="1200" dirty="0">
                <a:latin typeface="Montserrat" pitchFamily="2" charset="0"/>
              </a:rPr>
              <a:t>Domein specifieke kennis ontbreekt</a:t>
            </a:r>
          </a:p>
          <a:p>
            <a:pPr marL="742950" lvl="1" indent="-285750">
              <a:buFont typeface="Courier New" panose="02070309020205020404" pitchFamily="49" charset="0"/>
              <a:buChar char="o"/>
            </a:pPr>
            <a:r>
              <a:rPr lang="nl-NL" sz="1200" dirty="0">
                <a:latin typeface="Montserrat" pitchFamily="2" charset="0"/>
              </a:rPr>
              <a:t>Vragen stellen over je eigen data is lastig en vaak onmogelijk</a:t>
            </a:r>
          </a:p>
          <a:p>
            <a:pPr marL="742950" lvl="1" indent="-285750">
              <a:buFont typeface="Wingdings" panose="05000000000000000000" pitchFamily="2" charset="2"/>
              <a:buChar char="ü"/>
            </a:pPr>
            <a:r>
              <a:rPr lang="nl-NL" sz="1200" dirty="0">
                <a:solidFill>
                  <a:schemeClr val="accent6"/>
                </a:solidFill>
                <a:latin typeface="Montserrat" pitchFamily="2" charset="0"/>
              </a:rPr>
              <a:t>Hier gaan we vandaag een aantal oplossingen voor ontdekken</a:t>
            </a:r>
          </a:p>
        </p:txBody>
      </p:sp>
      <p:pic>
        <p:nvPicPr>
          <p:cNvPr id="3" name="Afbeelding 2">
            <a:extLst>
              <a:ext uri="{FF2B5EF4-FFF2-40B4-BE49-F238E27FC236}">
                <a16:creationId xmlns:a16="http://schemas.microsoft.com/office/drawing/2014/main" id="{9CA7527F-D09C-B269-25F4-B3D2473C3D76}"/>
              </a:ext>
            </a:extLst>
          </p:cNvPr>
          <p:cNvPicPr>
            <a:picLocks noChangeAspect="1"/>
          </p:cNvPicPr>
          <p:nvPr/>
        </p:nvPicPr>
        <p:blipFill>
          <a:blip r:embed="rId2"/>
          <a:stretch>
            <a:fillRect/>
          </a:stretch>
        </p:blipFill>
        <p:spPr>
          <a:xfrm>
            <a:off x="7609114" y="0"/>
            <a:ext cx="4582886" cy="6892564"/>
          </a:xfrm>
          <a:prstGeom prst="rect">
            <a:avLst/>
          </a:prstGeom>
        </p:spPr>
      </p:pic>
      <p:pic>
        <p:nvPicPr>
          <p:cNvPr id="7" name="Afbeelding 6" descr="Afbeelding met Graphics, Lettertype, grafische vormgeving, schermopname&#10;&#10;Automatisch gegenereerde beschrijving">
            <a:extLst>
              <a:ext uri="{FF2B5EF4-FFF2-40B4-BE49-F238E27FC236}">
                <a16:creationId xmlns:a16="http://schemas.microsoft.com/office/drawing/2014/main" id="{8B52AAEB-A174-DFDB-A364-F685BB206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48107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30" descr="Files in folders">
            <a:extLst>
              <a:ext uri="{FF2B5EF4-FFF2-40B4-BE49-F238E27FC236}">
                <a16:creationId xmlns:a16="http://schemas.microsoft.com/office/drawing/2014/main" id="{FC17ABA7-9B20-C41C-A3C9-7B90CE98BE1B}"/>
              </a:ext>
            </a:extLst>
          </p:cNvPr>
          <p:cNvPicPr>
            <a:picLocks noChangeAspect="1"/>
          </p:cNvPicPr>
          <p:nvPr/>
        </p:nvPicPr>
        <p:blipFill rotWithShape="1">
          <a:blip r:embed="rId2"/>
          <a:srcRect t="4773" b="10957"/>
          <a:stretch/>
        </p:blipFill>
        <p:spPr>
          <a:xfrm>
            <a:off x="-3047" y="10"/>
            <a:ext cx="12191999" cy="6857990"/>
          </a:xfrm>
          <a:prstGeom prst="rect">
            <a:avLst/>
          </a:prstGeom>
        </p:spPr>
      </p:pic>
      <p:sp>
        <p:nvSpPr>
          <p:cNvPr id="37" name="Rectangle 3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hthoek 3">
            <a:extLst>
              <a:ext uri="{FF2B5EF4-FFF2-40B4-BE49-F238E27FC236}">
                <a16:creationId xmlns:a16="http://schemas.microsoft.com/office/drawing/2014/main" id="{A7A5B538-44F5-D699-74C9-622E86976007}"/>
              </a:ext>
            </a:extLst>
          </p:cNvPr>
          <p:cNvSpPr/>
          <p:nvPr/>
        </p:nvSpPr>
        <p:spPr>
          <a:xfrm>
            <a:off x="-6094" y="10"/>
            <a:ext cx="12188952" cy="6857990"/>
          </a:xfrm>
          <a:prstGeom prst="rect">
            <a:avLst/>
          </a:prstGeom>
          <a:solidFill>
            <a:schemeClr val="tx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40188097-EEF9-6FE6-593D-13B4CE12AABF}"/>
              </a:ext>
            </a:extLst>
          </p:cNvPr>
          <p:cNvSpPr>
            <a:spLocks noGrp="1"/>
          </p:cNvSpPr>
          <p:nvPr>
            <p:ph type="ctrTitle"/>
          </p:nvPr>
        </p:nvSpPr>
        <p:spPr>
          <a:xfrm>
            <a:off x="1097280" y="1049866"/>
            <a:ext cx="10058400" cy="2850461"/>
          </a:xfrm>
          <a:effectLst>
            <a:outerShdw blurRad="50800" dist="38100" dir="2700000" algn="tl" rotWithShape="0">
              <a:prstClr val="black">
                <a:alpha val="40000"/>
              </a:prstClr>
            </a:outerShdw>
          </a:effectLst>
        </p:spPr>
        <p:txBody>
          <a:bodyPr>
            <a:normAutofit/>
          </a:bodyPr>
          <a:lstStyle/>
          <a:p>
            <a:r>
              <a:rPr lang="nl-NL" sz="5200" dirty="0">
                <a:solidFill>
                  <a:srgbClr val="FFFFFF"/>
                </a:solidFill>
                <a:latin typeface="Montserrat" pitchFamily="2" charset="0"/>
              </a:rPr>
              <a:t>Een “organisatie specifieke” GPT</a:t>
            </a:r>
            <a:br>
              <a:rPr lang="nl-NL" sz="5200" dirty="0">
                <a:solidFill>
                  <a:srgbClr val="FFFFFF"/>
                </a:solidFill>
                <a:latin typeface="Montserrat" pitchFamily="2" charset="0"/>
              </a:rPr>
            </a:br>
            <a:endParaRPr lang="nl-NL" sz="5200" dirty="0">
              <a:solidFill>
                <a:srgbClr val="FFFFFF"/>
              </a:solidFill>
              <a:latin typeface="Montserrat" pitchFamily="2" charset="0"/>
            </a:endParaRPr>
          </a:p>
        </p:txBody>
      </p:sp>
      <p:sp>
        <p:nvSpPr>
          <p:cNvPr id="3" name="Ondertitel 2">
            <a:extLst>
              <a:ext uri="{FF2B5EF4-FFF2-40B4-BE49-F238E27FC236}">
                <a16:creationId xmlns:a16="http://schemas.microsoft.com/office/drawing/2014/main" id="{AEB7818D-78D3-B993-9312-8D0A6A0BFB3E}"/>
              </a:ext>
            </a:extLst>
          </p:cNvPr>
          <p:cNvSpPr>
            <a:spLocks noGrp="1"/>
          </p:cNvSpPr>
          <p:nvPr>
            <p:ph type="subTitle" idx="1"/>
          </p:nvPr>
        </p:nvSpPr>
        <p:spPr>
          <a:xfrm>
            <a:off x="1524000" y="3602038"/>
            <a:ext cx="9144000" cy="1655762"/>
          </a:xfrm>
        </p:spPr>
        <p:txBody>
          <a:bodyPr>
            <a:normAutofit/>
          </a:bodyPr>
          <a:lstStyle/>
          <a:p>
            <a:r>
              <a:rPr lang="nl-NL" dirty="0">
                <a:solidFill>
                  <a:schemeClr val="bg1"/>
                </a:solidFill>
                <a:latin typeface="Montserrat" pitchFamily="2" charset="0"/>
              </a:rPr>
              <a:t>Een 3 stappenplan</a:t>
            </a:r>
          </a:p>
        </p:txBody>
      </p:sp>
      <p:pic>
        <p:nvPicPr>
          <p:cNvPr id="5" name="Afbeelding 4" descr="Afbeelding met Graphics, Lettertype, grafische vormgeving, schermopname&#10;&#10;Automatisch gegenereerde beschrijving">
            <a:extLst>
              <a:ext uri="{FF2B5EF4-FFF2-40B4-BE49-F238E27FC236}">
                <a16:creationId xmlns:a16="http://schemas.microsoft.com/office/drawing/2014/main" id="{310293A6-8C86-C000-41F2-441893392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403114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74364426-B2D3-4616-D6BF-253599944410}"/>
              </a:ext>
            </a:extLst>
          </p:cNvPr>
          <p:cNvSpPr/>
          <p:nvPr/>
        </p:nvSpPr>
        <p:spPr>
          <a:xfrm>
            <a:off x="7128872" y="0"/>
            <a:ext cx="5061171" cy="6858000"/>
          </a:xfrm>
          <a:prstGeom prst="rect">
            <a:avLst/>
          </a:prstGeom>
          <a:gradFill flip="none" rotWithShape="1">
            <a:gsLst>
              <a:gs pos="0">
                <a:srgbClr val="8A1BB5"/>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697706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a:latin typeface="Montserrat" pitchFamily="2" charset="0"/>
              </a:rPr>
              <a:t>Een “organisatie specifieke” GPT</a:t>
            </a: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672307" y="1549400"/>
            <a:ext cx="4697412" cy="203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100" dirty="0">
                <a:latin typeface="Montserrat" pitchFamily="2" charset="0"/>
              </a:rPr>
              <a:t>Doel: een Large Language Model met </a:t>
            </a:r>
            <a:r>
              <a:rPr lang="nl-NL" sz="1100" i="1" dirty="0">
                <a:latin typeface="Montserrat" pitchFamily="2" charset="0"/>
              </a:rPr>
              <a:t>domein specifieke kennis</a:t>
            </a:r>
            <a:endParaRPr lang="nl-NL" sz="1600" dirty="0">
              <a:solidFill>
                <a:schemeClr val="accent6"/>
              </a:solidFill>
              <a:latin typeface="Montserrat" pitchFamily="2" charset="0"/>
            </a:endParaRPr>
          </a:p>
        </p:txBody>
      </p:sp>
      <p:sp>
        <p:nvSpPr>
          <p:cNvPr id="6" name="Rechthoek: afgeronde hoeken 5">
            <a:extLst>
              <a:ext uri="{FF2B5EF4-FFF2-40B4-BE49-F238E27FC236}">
                <a16:creationId xmlns:a16="http://schemas.microsoft.com/office/drawing/2014/main" id="{358A64F3-EB28-2948-4244-8686ADD96A44}"/>
              </a:ext>
            </a:extLst>
          </p:cNvPr>
          <p:cNvSpPr/>
          <p:nvPr/>
        </p:nvSpPr>
        <p:spPr>
          <a:xfrm>
            <a:off x="696914" y="2241549"/>
            <a:ext cx="2077243" cy="406400"/>
          </a:xfrm>
          <a:prstGeom prst="roundRect">
            <a:avLst/>
          </a:prstGeom>
          <a:solidFill>
            <a:srgbClr val="BA4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00" dirty="0">
                <a:latin typeface="Montserrat" pitchFamily="2" charset="0"/>
              </a:rPr>
              <a:t>Kunnen we zelf een model </a:t>
            </a:r>
            <a:r>
              <a:rPr lang="nl-NL" sz="1000" i="1" dirty="0" err="1">
                <a:latin typeface="Montserrat" pitchFamily="2" charset="0"/>
              </a:rPr>
              <a:t>from</a:t>
            </a:r>
            <a:r>
              <a:rPr lang="nl-NL" sz="1000" i="1" dirty="0">
                <a:latin typeface="Montserrat" pitchFamily="2" charset="0"/>
              </a:rPr>
              <a:t> scratch</a:t>
            </a:r>
            <a:r>
              <a:rPr lang="nl-NL" sz="1000" dirty="0">
                <a:latin typeface="Montserrat" pitchFamily="2" charset="0"/>
              </a:rPr>
              <a:t> bouwen?</a:t>
            </a:r>
          </a:p>
        </p:txBody>
      </p:sp>
      <p:sp>
        <p:nvSpPr>
          <p:cNvPr id="9" name="Rechthoek: afgeronde hoeken 8">
            <a:extLst>
              <a:ext uri="{FF2B5EF4-FFF2-40B4-BE49-F238E27FC236}">
                <a16:creationId xmlns:a16="http://schemas.microsoft.com/office/drawing/2014/main" id="{22912327-D52F-5637-B2BD-DEFB7975E231}"/>
              </a:ext>
            </a:extLst>
          </p:cNvPr>
          <p:cNvSpPr/>
          <p:nvPr/>
        </p:nvSpPr>
        <p:spPr>
          <a:xfrm>
            <a:off x="4128099" y="5990750"/>
            <a:ext cx="1401762" cy="406400"/>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a:latin typeface="Montserrat" pitchFamily="2" charset="0"/>
              </a:rPr>
              <a:t>Oké, ga je gang!</a:t>
            </a:r>
          </a:p>
        </p:txBody>
      </p:sp>
      <p:sp>
        <p:nvSpPr>
          <p:cNvPr id="10" name="Rechthoek: afgeronde hoeken 9">
            <a:extLst>
              <a:ext uri="{FF2B5EF4-FFF2-40B4-BE49-F238E27FC236}">
                <a16:creationId xmlns:a16="http://schemas.microsoft.com/office/drawing/2014/main" id="{6434F2A5-24E2-358D-F889-E15ADBE70CBB}"/>
              </a:ext>
            </a:extLst>
          </p:cNvPr>
          <p:cNvSpPr/>
          <p:nvPr/>
        </p:nvSpPr>
        <p:spPr>
          <a:xfrm>
            <a:off x="696913" y="2927349"/>
            <a:ext cx="2077243" cy="1676401"/>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00" dirty="0">
                <a:latin typeface="Montserrat" pitchFamily="2" charset="0"/>
              </a:rPr>
              <a:t>Ben je een organisatie die </a:t>
            </a:r>
            <a:r>
              <a:rPr lang="nl-NL" sz="1000" b="1" dirty="0">
                <a:latin typeface="Montserrat" pitchFamily="2" charset="0"/>
              </a:rPr>
              <a:t>miljoenen euro's</a:t>
            </a:r>
            <a:r>
              <a:rPr lang="nl-NL" sz="1000" dirty="0">
                <a:latin typeface="Montserrat" pitchFamily="2" charset="0"/>
              </a:rPr>
              <a:t> uit kan geven om </a:t>
            </a:r>
            <a:r>
              <a:rPr lang="nl-NL" sz="1000" b="1" dirty="0">
                <a:latin typeface="Montserrat" pitchFamily="2" charset="0"/>
              </a:rPr>
              <a:t>hoogopgeleid</a:t>
            </a:r>
            <a:r>
              <a:rPr lang="nl-NL" sz="1000" dirty="0">
                <a:latin typeface="Montserrat" pitchFamily="2" charset="0"/>
              </a:rPr>
              <a:t> </a:t>
            </a:r>
            <a:r>
              <a:rPr lang="nl-NL" sz="1000" b="1" dirty="0">
                <a:latin typeface="Montserrat" pitchFamily="2" charset="0"/>
              </a:rPr>
              <a:t>personeel</a:t>
            </a:r>
            <a:r>
              <a:rPr lang="nl-NL" sz="1000" dirty="0">
                <a:latin typeface="Montserrat" pitchFamily="2" charset="0"/>
              </a:rPr>
              <a:t> te werven, </a:t>
            </a:r>
            <a:r>
              <a:rPr lang="nl-NL" sz="1000" b="1" dirty="0">
                <a:latin typeface="Montserrat" pitchFamily="2" charset="0"/>
              </a:rPr>
              <a:t>terabytes</a:t>
            </a:r>
            <a:r>
              <a:rPr lang="nl-NL" sz="1000" dirty="0">
                <a:latin typeface="Montserrat" pitchFamily="2" charset="0"/>
              </a:rPr>
              <a:t> aan gelabelde data kan maken en beschikking heeft over </a:t>
            </a:r>
            <a:r>
              <a:rPr lang="nl-NL" sz="1000" b="1" dirty="0">
                <a:latin typeface="Montserrat" pitchFamily="2" charset="0"/>
              </a:rPr>
              <a:t>grote servers of super computers </a:t>
            </a:r>
            <a:r>
              <a:rPr lang="nl-NL" sz="1000" dirty="0">
                <a:latin typeface="Montserrat" pitchFamily="2" charset="0"/>
              </a:rPr>
              <a:t>waarop je model kan draaien?</a:t>
            </a:r>
          </a:p>
        </p:txBody>
      </p:sp>
      <p:cxnSp>
        <p:nvCxnSpPr>
          <p:cNvPr id="12" name="Verbindingslijn: gebogen 11">
            <a:extLst>
              <a:ext uri="{FF2B5EF4-FFF2-40B4-BE49-F238E27FC236}">
                <a16:creationId xmlns:a16="http://schemas.microsoft.com/office/drawing/2014/main" id="{4B068240-E208-DA0A-19EE-9B11E5B5AB69}"/>
              </a:ext>
            </a:extLst>
          </p:cNvPr>
          <p:cNvCxnSpPr>
            <a:stCxn id="5" idx="2"/>
            <a:endCxn id="6" idx="0"/>
          </p:cNvCxnSpPr>
          <p:nvPr/>
        </p:nvCxnSpPr>
        <p:spPr>
          <a:xfrm rot="5400000">
            <a:off x="2133801" y="1354336"/>
            <a:ext cx="488949" cy="1285477"/>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Verbindingslijn: gebogen 12">
            <a:extLst>
              <a:ext uri="{FF2B5EF4-FFF2-40B4-BE49-F238E27FC236}">
                <a16:creationId xmlns:a16="http://schemas.microsoft.com/office/drawing/2014/main" id="{4655BE29-B5A0-E862-F874-C97DDF197CE7}"/>
              </a:ext>
            </a:extLst>
          </p:cNvPr>
          <p:cNvCxnSpPr>
            <a:cxnSpLocks/>
            <a:stCxn id="6" idx="2"/>
            <a:endCxn id="10" idx="0"/>
          </p:cNvCxnSpPr>
          <p:nvPr/>
        </p:nvCxnSpPr>
        <p:spPr>
          <a:xfrm rot="5400000">
            <a:off x="1595836" y="2787649"/>
            <a:ext cx="279400"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Rechthoek: afgeronde hoeken 15">
            <a:extLst>
              <a:ext uri="{FF2B5EF4-FFF2-40B4-BE49-F238E27FC236}">
                <a16:creationId xmlns:a16="http://schemas.microsoft.com/office/drawing/2014/main" id="{D15E28C1-164E-3906-C069-FB375934669B}"/>
              </a:ext>
            </a:extLst>
          </p:cNvPr>
          <p:cNvSpPr/>
          <p:nvPr/>
        </p:nvSpPr>
        <p:spPr>
          <a:xfrm>
            <a:off x="3798386" y="2239438"/>
            <a:ext cx="2077243" cy="406400"/>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a:latin typeface="Montserrat" pitchFamily="2" charset="0"/>
              </a:rPr>
              <a:t>Jammer, ga naar de volgende stap</a:t>
            </a:r>
          </a:p>
        </p:txBody>
      </p:sp>
      <p:cxnSp>
        <p:nvCxnSpPr>
          <p:cNvPr id="17" name="Verbindingslijn: gebogen 16">
            <a:extLst>
              <a:ext uri="{FF2B5EF4-FFF2-40B4-BE49-F238E27FC236}">
                <a16:creationId xmlns:a16="http://schemas.microsoft.com/office/drawing/2014/main" id="{B7AEA841-73E8-6F20-706F-0988DA115BCC}"/>
              </a:ext>
            </a:extLst>
          </p:cNvPr>
          <p:cNvCxnSpPr>
            <a:cxnSpLocks/>
            <a:stCxn id="28" idx="2"/>
            <a:endCxn id="9" idx="1"/>
          </p:cNvCxnSpPr>
          <p:nvPr/>
        </p:nvCxnSpPr>
        <p:spPr>
          <a:xfrm rot="16200000" flipH="1">
            <a:off x="3348326" y="5414176"/>
            <a:ext cx="475277" cy="1084269"/>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ingslijn: gebogen 19">
            <a:extLst>
              <a:ext uri="{FF2B5EF4-FFF2-40B4-BE49-F238E27FC236}">
                <a16:creationId xmlns:a16="http://schemas.microsoft.com/office/drawing/2014/main" id="{5AD5DD87-8B17-A02E-F27C-3ED7D720FA62}"/>
              </a:ext>
            </a:extLst>
          </p:cNvPr>
          <p:cNvCxnSpPr>
            <a:cxnSpLocks/>
            <a:stCxn id="10" idx="3"/>
            <a:endCxn id="16" idx="1"/>
          </p:cNvCxnSpPr>
          <p:nvPr/>
        </p:nvCxnSpPr>
        <p:spPr>
          <a:xfrm flipV="1">
            <a:off x="2774156" y="2442638"/>
            <a:ext cx="1024230" cy="1322912"/>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Tekstvak 27">
            <a:extLst>
              <a:ext uri="{FF2B5EF4-FFF2-40B4-BE49-F238E27FC236}">
                <a16:creationId xmlns:a16="http://schemas.microsoft.com/office/drawing/2014/main" id="{1D5F52F4-6388-D7A5-E069-164718C116F1}"/>
              </a:ext>
            </a:extLst>
          </p:cNvPr>
          <p:cNvSpPr txBox="1"/>
          <p:nvPr/>
        </p:nvSpPr>
        <p:spPr>
          <a:xfrm>
            <a:off x="2850155" y="5472452"/>
            <a:ext cx="387350" cy="246221"/>
          </a:xfrm>
          <a:prstGeom prst="rect">
            <a:avLst/>
          </a:prstGeom>
          <a:solidFill>
            <a:schemeClr val="bg1"/>
          </a:solidFill>
        </p:spPr>
        <p:txBody>
          <a:bodyPr wrap="square">
            <a:spAutoFit/>
          </a:bodyPr>
          <a:lstStyle/>
          <a:p>
            <a:r>
              <a:rPr lang="nl-NL" sz="1000" b="1" i="1" dirty="0">
                <a:latin typeface="Montserrat" pitchFamily="2" charset="0"/>
              </a:rPr>
              <a:t>Ja</a:t>
            </a:r>
            <a:endParaRPr lang="nl-NL" sz="1000" b="1" dirty="0"/>
          </a:p>
        </p:txBody>
      </p:sp>
      <p:sp>
        <p:nvSpPr>
          <p:cNvPr id="29" name="Tekstvak 28">
            <a:extLst>
              <a:ext uri="{FF2B5EF4-FFF2-40B4-BE49-F238E27FC236}">
                <a16:creationId xmlns:a16="http://schemas.microsoft.com/office/drawing/2014/main" id="{877BC4F5-6985-45FF-1261-87F7A8AF0A02}"/>
              </a:ext>
            </a:extLst>
          </p:cNvPr>
          <p:cNvSpPr txBox="1"/>
          <p:nvPr/>
        </p:nvSpPr>
        <p:spPr>
          <a:xfrm>
            <a:off x="3043830" y="2927349"/>
            <a:ext cx="544116" cy="246221"/>
          </a:xfrm>
          <a:prstGeom prst="rect">
            <a:avLst/>
          </a:prstGeom>
          <a:solidFill>
            <a:schemeClr val="bg1"/>
          </a:solidFill>
        </p:spPr>
        <p:txBody>
          <a:bodyPr wrap="square">
            <a:spAutoFit/>
          </a:bodyPr>
          <a:lstStyle/>
          <a:p>
            <a:r>
              <a:rPr lang="nl-NL" sz="1000" b="1" i="1" dirty="0">
                <a:latin typeface="Montserrat" pitchFamily="2" charset="0"/>
              </a:rPr>
              <a:t>Nee</a:t>
            </a:r>
            <a:endParaRPr lang="nl-NL" sz="1000" b="1" dirty="0"/>
          </a:p>
        </p:txBody>
      </p:sp>
      <p:cxnSp>
        <p:nvCxnSpPr>
          <p:cNvPr id="37" name="Verbindingslijn: gebogen 36">
            <a:extLst>
              <a:ext uri="{FF2B5EF4-FFF2-40B4-BE49-F238E27FC236}">
                <a16:creationId xmlns:a16="http://schemas.microsoft.com/office/drawing/2014/main" id="{E5121BD3-E143-51B5-AFDD-B72411C9C472}"/>
              </a:ext>
            </a:extLst>
          </p:cNvPr>
          <p:cNvCxnSpPr>
            <a:stCxn id="28" idx="0"/>
            <a:endCxn id="10" idx="3"/>
          </p:cNvCxnSpPr>
          <p:nvPr/>
        </p:nvCxnSpPr>
        <p:spPr>
          <a:xfrm rot="16200000" flipV="1">
            <a:off x="2055542" y="4484164"/>
            <a:ext cx="1706902" cy="269674"/>
          </a:xfrm>
          <a:prstGeom prst="bentConnector2">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14" name="Afbeelding 13" descr="Afbeelding met Graphics, grafische vormgeving, Lettertype, symbool&#10;&#10;Automatisch gegenereerde beschrijving">
            <a:extLst>
              <a:ext uri="{FF2B5EF4-FFF2-40B4-BE49-F238E27FC236}">
                <a16:creationId xmlns:a16="http://schemas.microsoft.com/office/drawing/2014/main" id="{CA12FF82-B9E6-0157-5E7C-4B2B948E1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pic>
        <p:nvPicPr>
          <p:cNvPr id="19" name="Afbeelding 18" descr="Afbeelding met Graphics, Lettertype, grafische vormgeving, schermopname&#10;&#10;Automatisch gegenereerde beschrijving">
            <a:extLst>
              <a:ext uri="{FF2B5EF4-FFF2-40B4-BE49-F238E27FC236}">
                <a16:creationId xmlns:a16="http://schemas.microsoft.com/office/drawing/2014/main" id="{5504847D-2AB2-AD80-8894-99FDDFF9F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3301987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DA6F9F83-28DD-5EF4-99C2-20D626162885}"/>
              </a:ext>
            </a:extLst>
          </p:cNvPr>
          <p:cNvSpPr/>
          <p:nvPr/>
        </p:nvSpPr>
        <p:spPr>
          <a:xfrm>
            <a:off x="7128872" y="0"/>
            <a:ext cx="5061171" cy="6858000"/>
          </a:xfrm>
          <a:prstGeom prst="rect">
            <a:avLst/>
          </a:prstGeom>
          <a:gradFill flip="none" rotWithShape="1">
            <a:gsLst>
              <a:gs pos="0">
                <a:srgbClr val="8A1BB5"/>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697706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a:latin typeface="Montserrat" pitchFamily="2" charset="0"/>
              </a:rPr>
              <a:t>Een “organisatie specifieke” GPT</a:t>
            </a: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672307" y="1549400"/>
            <a:ext cx="4697412" cy="203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100" dirty="0">
                <a:latin typeface="Montserrat" pitchFamily="2" charset="0"/>
              </a:rPr>
              <a:t>Doel: een Large Language Model met </a:t>
            </a:r>
            <a:r>
              <a:rPr lang="nl-NL" sz="1100" i="1" dirty="0">
                <a:latin typeface="Montserrat" pitchFamily="2" charset="0"/>
              </a:rPr>
              <a:t>domein specifieke kennis</a:t>
            </a:r>
            <a:endParaRPr lang="nl-NL" sz="1600" dirty="0">
              <a:solidFill>
                <a:schemeClr val="accent6"/>
              </a:solidFill>
              <a:latin typeface="Montserrat" pitchFamily="2" charset="0"/>
            </a:endParaRPr>
          </a:p>
        </p:txBody>
      </p:sp>
      <p:sp>
        <p:nvSpPr>
          <p:cNvPr id="6" name="Rechthoek: afgeronde hoeken 5">
            <a:extLst>
              <a:ext uri="{FF2B5EF4-FFF2-40B4-BE49-F238E27FC236}">
                <a16:creationId xmlns:a16="http://schemas.microsoft.com/office/drawing/2014/main" id="{358A64F3-EB28-2948-4244-8686ADD96A44}"/>
              </a:ext>
            </a:extLst>
          </p:cNvPr>
          <p:cNvSpPr/>
          <p:nvPr/>
        </p:nvSpPr>
        <p:spPr>
          <a:xfrm>
            <a:off x="696914" y="2241549"/>
            <a:ext cx="2077243" cy="406400"/>
          </a:xfrm>
          <a:prstGeom prst="roundRect">
            <a:avLst/>
          </a:prstGeom>
          <a:solidFill>
            <a:srgbClr val="BA4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00" dirty="0">
                <a:latin typeface="Montserrat" pitchFamily="2" charset="0"/>
              </a:rPr>
              <a:t>Kunnen we zelf een model </a:t>
            </a:r>
            <a:r>
              <a:rPr lang="nl-NL" sz="1000" i="1" dirty="0" err="1">
                <a:latin typeface="Montserrat" pitchFamily="2" charset="0"/>
              </a:rPr>
              <a:t>from</a:t>
            </a:r>
            <a:r>
              <a:rPr lang="nl-NL" sz="1000" i="1" dirty="0">
                <a:latin typeface="Montserrat" pitchFamily="2" charset="0"/>
              </a:rPr>
              <a:t> scratch</a:t>
            </a:r>
            <a:r>
              <a:rPr lang="nl-NL" sz="1000" dirty="0">
                <a:latin typeface="Montserrat" pitchFamily="2" charset="0"/>
              </a:rPr>
              <a:t> bouwen?</a:t>
            </a:r>
          </a:p>
        </p:txBody>
      </p:sp>
      <p:sp>
        <p:nvSpPr>
          <p:cNvPr id="9" name="Rechthoek: afgeronde hoeken 8">
            <a:extLst>
              <a:ext uri="{FF2B5EF4-FFF2-40B4-BE49-F238E27FC236}">
                <a16:creationId xmlns:a16="http://schemas.microsoft.com/office/drawing/2014/main" id="{22912327-D52F-5637-B2BD-DEFB7975E231}"/>
              </a:ext>
            </a:extLst>
          </p:cNvPr>
          <p:cNvSpPr/>
          <p:nvPr/>
        </p:nvSpPr>
        <p:spPr>
          <a:xfrm>
            <a:off x="4128099" y="5990750"/>
            <a:ext cx="1401762" cy="406400"/>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a:latin typeface="Montserrat" pitchFamily="2" charset="0"/>
              </a:rPr>
              <a:t>Oké, ga je gang!</a:t>
            </a:r>
          </a:p>
        </p:txBody>
      </p:sp>
      <p:sp>
        <p:nvSpPr>
          <p:cNvPr id="10" name="Rechthoek: afgeronde hoeken 9">
            <a:extLst>
              <a:ext uri="{FF2B5EF4-FFF2-40B4-BE49-F238E27FC236}">
                <a16:creationId xmlns:a16="http://schemas.microsoft.com/office/drawing/2014/main" id="{6434F2A5-24E2-358D-F889-E15ADBE70CBB}"/>
              </a:ext>
            </a:extLst>
          </p:cNvPr>
          <p:cNvSpPr/>
          <p:nvPr/>
        </p:nvSpPr>
        <p:spPr>
          <a:xfrm>
            <a:off x="696913" y="2927349"/>
            <a:ext cx="2077243" cy="1676401"/>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00" dirty="0">
                <a:latin typeface="Montserrat" pitchFamily="2" charset="0"/>
              </a:rPr>
              <a:t>Ben je een organisatie die </a:t>
            </a:r>
            <a:r>
              <a:rPr lang="nl-NL" sz="1000" b="1" dirty="0">
                <a:latin typeface="Montserrat" pitchFamily="2" charset="0"/>
              </a:rPr>
              <a:t>miljoenen euro's</a:t>
            </a:r>
            <a:r>
              <a:rPr lang="nl-NL" sz="1000" dirty="0">
                <a:latin typeface="Montserrat" pitchFamily="2" charset="0"/>
              </a:rPr>
              <a:t> uit kan geven om </a:t>
            </a:r>
            <a:r>
              <a:rPr lang="nl-NL" sz="1000" b="1" dirty="0">
                <a:latin typeface="Montserrat" pitchFamily="2" charset="0"/>
              </a:rPr>
              <a:t>hoogopgeleid</a:t>
            </a:r>
            <a:r>
              <a:rPr lang="nl-NL" sz="1000" dirty="0">
                <a:latin typeface="Montserrat" pitchFamily="2" charset="0"/>
              </a:rPr>
              <a:t> </a:t>
            </a:r>
            <a:r>
              <a:rPr lang="nl-NL" sz="1000" b="1" dirty="0">
                <a:latin typeface="Montserrat" pitchFamily="2" charset="0"/>
              </a:rPr>
              <a:t>personeel</a:t>
            </a:r>
            <a:r>
              <a:rPr lang="nl-NL" sz="1000" dirty="0">
                <a:latin typeface="Montserrat" pitchFamily="2" charset="0"/>
              </a:rPr>
              <a:t> te werven, </a:t>
            </a:r>
            <a:r>
              <a:rPr lang="nl-NL" sz="1000" b="1" dirty="0">
                <a:latin typeface="Montserrat" pitchFamily="2" charset="0"/>
              </a:rPr>
              <a:t>terabytes</a:t>
            </a:r>
            <a:r>
              <a:rPr lang="nl-NL" sz="1000" dirty="0">
                <a:latin typeface="Montserrat" pitchFamily="2" charset="0"/>
              </a:rPr>
              <a:t> aan gelabelde data kan maken en beschikking heeft over </a:t>
            </a:r>
            <a:r>
              <a:rPr lang="nl-NL" sz="1000" b="1" dirty="0">
                <a:latin typeface="Montserrat" pitchFamily="2" charset="0"/>
              </a:rPr>
              <a:t>grote servers of super computers </a:t>
            </a:r>
            <a:r>
              <a:rPr lang="nl-NL" sz="1000" dirty="0">
                <a:latin typeface="Montserrat" pitchFamily="2" charset="0"/>
              </a:rPr>
              <a:t>waarop je model kan draaien?</a:t>
            </a:r>
          </a:p>
        </p:txBody>
      </p:sp>
      <p:cxnSp>
        <p:nvCxnSpPr>
          <p:cNvPr id="12" name="Verbindingslijn: gebogen 11">
            <a:extLst>
              <a:ext uri="{FF2B5EF4-FFF2-40B4-BE49-F238E27FC236}">
                <a16:creationId xmlns:a16="http://schemas.microsoft.com/office/drawing/2014/main" id="{4B068240-E208-DA0A-19EE-9B11E5B5AB69}"/>
              </a:ext>
            </a:extLst>
          </p:cNvPr>
          <p:cNvCxnSpPr>
            <a:stCxn id="5" idx="2"/>
            <a:endCxn id="6" idx="0"/>
          </p:cNvCxnSpPr>
          <p:nvPr/>
        </p:nvCxnSpPr>
        <p:spPr>
          <a:xfrm rot="5400000">
            <a:off x="2133801" y="1354336"/>
            <a:ext cx="488949" cy="1285477"/>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Verbindingslijn: gebogen 12">
            <a:extLst>
              <a:ext uri="{FF2B5EF4-FFF2-40B4-BE49-F238E27FC236}">
                <a16:creationId xmlns:a16="http://schemas.microsoft.com/office/drawing/2014/main" id="{4655BE29-B5A0-E862-F874-C97DDF197CE7}"/>
              </a:ext>
            </a:extLst>
          </p:cNvPr>
          <p:cNvCxnSpPr>
            <a:cxnSpLocks/>
            <a:stCxn id="6" idx="2"/>
            <a:endCxn id="10" idx="0"/>
          </p:cNvCxnSpPr>
          <p:nvPr/>
        </p:nvCxnSpPr>
        <p:spPr>
          <a:xfrm rot="5400000">
            <a:off x="1595836" y="2787649"/>
            <a:ext cx="279400"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Rechthoek: afgeronde hoeken 15">
            <a:extLst>
              <a:ext uri="{FF2B5EF4-FFF2-40B4-BE49-F238E27FC236}">
                <a16:creationId xmlns:a16="http://schemas.microsoft.com/office/drawing/2014/main" id="{D15E28C1-164E-3906-C069-FB375934669B}"/>
              </a:ext>
            </a:extLst>
          </p:cNvPr>
          <p:cNvSpPr/>
          <p:nvPr/>
        </p:nvSpPr>
        <p:spPr>
          <a:xfrm>
            <a:off x="3798386" y="2239438"/>
            <a:ext cx="2077243" cy="406400"/>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a:latin typeface="Montserrat" pitchFamily="2" charset="0"/>
              </a:rPr>
              <a:t>Jammer, ga naar de volgende stap</a:t>
            </a:r>
          </a:p>
        </p:txBody>
      </p:sp>
      <p:cxnSp>
        <p:nvCxnSpPr>
          <p:cNvPr id="17" name="Verbindingslijn: gebogen 16">
            <a:extLst>
              <a:ext uri="{FF2B5EF4-FFF2-40B4-BE49-F238E27FC236}">
                <a16:creationId xmlns:a16="http://schemas.microsoft.com/office/drawing/2014/main" id="{B7AEA841-73E8-6F20-706F-0988DA115BCC}"/>
              </a:ext>
            </a:extLst>
          </p:cNvPr>
          <p:cNvCxnSpPr>
            <a:cxnSpLocks/>
            <a:stCxn id="28" idx="2"/>
            <a:endCxn id="9" idx="1"/>
          </p:cNvCxnSpPr>
          <p:nvPr/>
        </p:nvCxnSpPr>
        <p:spPr>
          <a:xfrm rot="16200000" flipH="1">
            <a:off x="3348326" y="5414176"/>
            <a:ext cx="475277" cy="1084269"/>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ingslijn: gebogen 19">
            <a:extLst>
              <a:ext uri="{FF2B5EF4-FFF2-40B4-BE49-F238E27FC236}">
                <a16:creationId xmlns:a16="http://schemas.microsoft.com/office/drawing/2014/main" id="{5AD5DD87-8B17-A02E-F27C-3ED7D720FA62}"/>
              </a:ext>
            </a:extLst>
          </p:cNvPr>
          <p:cNvCxnSpPr>
            <a:cxnSpLocks/>
            <a:stCxn id="10" idx="3"/>
            <a:endCxn id="16" idx="1"/>
          </p:cNvCxnSpPr>
          <p:nvPr/>
        </p:nvCxnSpPr>
        <p:spPr>
          <a:xfrm flipV="1">
            <a:off x="2774156" y="2442638"/>
            <a:ext cx="1024230" cy="1322912"/>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Tekstvak 27">
            <a:extLst>
              <a:ext uri="{FF2B5EF4-FFF2-40B4-BE49-F238E27FC236}">
                <a16:creationId xmlns:a16="http://schemas.microsoft.com/office/drawing/2014/main" id="{1D5F52F4-6388-D7A5-E069-164718C116F1}"/>
              </a:ext>
            </a:extLst>
          </p:cNvPr>
          <p:cNvSpPr txBox="1"/>
          <p:nvPr/>
        </p:nvSpPr>
        <p:spPr>
          <a:xfrm>
            <a:off x="2850155" y="5472452"/>
            <a:ext cx="387350" cy="246221"/>
          </a:xfrm>
          <a:prstGeom prst="rect">
            <a:avLst/>
          </a:prstGeom>
          <a:solidFill>
            <a:schemeClr val="bg1"/>
          </a:solidFill>
        </p:spPr>
        <p:txBody>
          <a:bodyPr wrap="square">
            <a:spAutoFit/>
          </a:bodyPr>
          <a:lstStyle/>
          <a:p>
            <a:r>
              <a:rPr lang="nl-NL" sz="1000" b="1" i="1" dirty="0">
                <a:latin typeface="Montserrat" pitchFamily="2" charset="0"/>
              </a:rPr>
              <a:t>Ja</a:t>
            </a:r>
            <a:endParaRPr lang="nl-NL" sz="1000" b="1" dirty="0"/>
          </a:p>
        </p:txBody>
      </p:sp>
      <p:sp>
        <p:nvSpPr>
          <p:cNvPr id="29" name="Tekstvak 28">
            <a:extLst>
              <a:ext uri="{FF2B5EF4-FFF2-40B4-BE49-F238E27FC236}">
                <a16:creationId xmlns:a16="http://schemas.microsoft.com/office/drawing/2014/main" id="{877BC4F5-6985-45FF-1261-87F7A8AF0A02}"/>
              </a:ext>
            </a:extLst>
          </p:cNvPr>
          <p:cNvSpPr txBox="1"/>
          <p:nvPr/>
        </p:nvSpPr>
        <p:spPr>
          <a:xfrm>
            <a:off x="3043830" y="2927349"/>
            <a:ext cx="544116" cy="246221"/>
          </a:xfrm>
          <a:prstGeom prst="rect">
            <a:avLst/>
          </a:prstGeom>
          <a:solidFill>
            <a:schemeClr val="bg1"/>
          </a:solidFill>
        </p:spPr>
        <p:txBody>
          <a:bodyPr wrap="square">
            <a:spAutoFit/>
          </a:bodyPr>
          <a:lstStyle/>
          <a:p>
            <a:r>
              <a:rPr lang="nl-NL" sz="1000" b="1" i="1" dirty="0">
                <a:latin typeface="Montserrat" pitchFamily="2" charset="0"/>
              </a:rPr>
              <a:t>Nee</a:t>
            </a:r>
            <a:endParaRPr lang="nl-NL" sz="1000" b="1" dirty="0"/>
          </a:p>
        </p:txBody>
      </p:sp>
      <p:sp>
        <p:nvSpPr>
          <p:cNvPr id="2" name="Rechthoek: afgeronde hoeken 1">
            <a:extLst>
              <a:ext uri="{FF2B5EF4-FFF2-40B4-BE49-F238E27FC236}">
                <a16:creationId xmlns:a16="http://schemas.microsoft.com/office/drawing/2014/main" id="{20E679DB-FD15-00C2-5A88-7EB1FAF43461}"/>
              </a:ext>
            </a:extLst>
          </p:cNvPr>
          <p:cNvSpPr/>
          <p:nvPr/>
        </p:nvSpPr>
        <p:spPr>
          <a:xfrm>
            <a:off x="3798386" y="2943574"/>
            <a:ext cx="2077243" cy="406400"/>
          </a:xfrm>
          <a:prstGeom prst="roundRect">
            <a:avLst/>
          </a:prstGeom>
          <a:solidFill>
            <a:srgbClr val="BA4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00" dirty="0">
                <a:latin typeface="Montserrat" pitchFamily="2" charset="0"/>
              </a:rPr>
              <a:t>Kunnen we niet die </a:t>
            </a:r>
            <a:r>
              <a:rPr lang="nl-NL" sz="1000" dirty="0" err="1">
                <a:latin typeface="Montserrat" pitchFamily="2" charset="0"/>
              </a:rPr>
              <a:t>OpenAI</a:t>
            </a:r>
            <a:r>
              <a:rPr lang="nl-NL" sz="1000" dirty="0">
                <a:latin typeface="Montserrat" pitchFamily="2" charset="0"/>
              </a:rPr>
              <a:t> koppeling gebruiken?</a:t>
            </a:r>
          </a:p>
        </p:txBody>
      </p:sp>
      <p:sp>
        <p:nvSpPr>
          <p:cNvPr id="48" name="Rechthoek: afgeronde hoeken 47">
            <a:extLst>
              <a:ext uri="{FF2B5EF4-FFF2-40B4-BE49-F238E27FC236}">
                <a16:creationId xmlns:a16="http://schemas.microsoft.com/office/drawing/2014/main" id="{90B2E5A4-BF6A-AA06-CE82-DF890695505A}"/>
              </a:ext>
            </a:extLst>
          </p:cNvPr>
          <p:cNvSpPr/>
          <p:nvPr/>
        </p:nvSpPr>
        <p:spPr>
          <a:xfrm>
            <a:off x="3798386" y="3531752"/>
            <a:ext cx="2077243" cy="1676401"/>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00" b="1" dirty="0">
                <a:latin typeface="Montserrat" pitchFamily="2" charset="0"/>
              </a:rPr>
              <a:t>Alle data </a:t>
            </a:r>
            <a:r>
              <a:rPr lang="nl-NL" sz="1000" dirty="0">
                <a:latin typeface="Montserrat" pitchFamily="2" charset="0"/>
              </a:rPr>
              <a:t>die je daar deelt gaat </a:t>
            </a:r>
            <a:r>
              <a:rPr lang="nl-NL" sz="1000" b="1" dirty="0">
                <a:latin typeface="Montserrat" pitchFamily="2" charset="0"/>
              </a:rPr>
              <a:t>rechtstreeks</a:t>
            </a:r>
            <a:r>
              <a:rPr lang="nl-NL" sz="1000" dirty="0">
                <a:latin typeface="Montserrat" pitchFamily="2" charset="0"/>
              </a:rPr>
              <a:t> naar </a:t>
            </a:r>
            <a:r>
              <a:rPr lang="nl-NL" sz="1000" b="1" dirty="0" err="1">
                <a:latin typeface="Montserrat" pitchFamily="2" charset="0"/>
              </a:rPr>
              <a:t>OpenAI</a:t>
            </a:r>
            <a:endParaRPr lang="nl-NL" sz="1000" b="1" dirty="0">
              <a:latin typeface="Montserrat" pitchFamily="2" charset="0"/>
            </a:endParaRPr>
          </a:p>
          <a:p>
            <a:pPr algn="ctr"/>
            <a:r>
              <a:rPr lang="nl-NL" sz="1000" dirty="0">
                <a:latin typeface="Montserrat" pitchFamily="2" charset="0"/>
              </a:rPr>
              <a:t>&amp;</a:t>
            </a:r>
            <a:br>
              <a:rPr lang="nl-NL" sz="1000" dirty="0">
                <a:latin typeface="Montserrat" pitchFamily="2" charset="0"/>
              </a:rPr>
            </a:br>
            <a:r>
              <a:rPr lang="nl-NL" sz="1000" b="1" dirty="0">
                <a:latin typeface="Montserrat" pitchFamily="2" charset="0"/>
              </a:rPr>
              <a:t>Iedere keer </a:t>
            </a:r>
            <a:r>
              <a:rPr lang="nl-NL" sz="1000" dirty="0">
                <a:latin typeface="Montserrat" pitchFamily="2" charset="0"/>
              </a:rPr>
              <a:t>dat je een vraag stelt aan je model, moet je </a:t>
            </a:r>
            <a:r>
              <a:rPr lang="nl-NL" sz="1000" b="1" dirty="0">
                <a:latin typeface="Montserrat" pitchFamily="2" charset="0"/>
              </a:rPr>
              <a:t>betalen</a:t>
            </a:r>
          </a:p>
        </p:txBody>
      </p:sp>
      <p:cxnSp>
        <p:nvCxnSpPr>
          <p:cNvPr id="63" name="Rechte verbindingslijn met pijl 62">
            <a:extLst>
              <a:ext uri="{FF2B5EF4-FFF2-40B4-BE49-F238E27FC236}">
                <a16:creationId xmlns:a16="http://schemas.microsoft.com/office/drawing/2014/main" id="{27725C2E-A726-456F-D625-3828428D9B1F}"/>
              </a:ext>
            </a:extLst>
          </p:cNvPr>
          <p:cNvCxnSpPr>
            <a:stCxn id="16" idx="2"/>
            <a:endCxn id="2" idx="0"/>
          </p:cNvCxnSpPr>
          <p:nvPr/>
        </p:nvCxnSpPr>
        <p:spPr>
          <a:xfrm>
            <a:off x="4837008" y="2645838"/>
            <a:ext cx="0" cy="29773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 name="Rechte verbindingslijn met pijl 2">
            <a:extLst>
              <a:ext uri="{FF2B5EF4-FFF2-40B4-BE49-F238E27FC236}">
                <a16:creationId xmlns:a16="http://schemas.microsoft.com/office/drawing/2014/main" id="{C650C34C-BB59-478F-AFCE-1B285BC3FF2E}"/>
              </a:ext>
            </a:extLst>
          </p:cNvPr>
          <p:cNvCxnSpPr>
            <a:cxnSpLocks/>
            <a:stCxn id="2" idx="2"/>
            <a:endCxn id="48" idx="0"/>
          </p:cNvCxnSpPr>
          <p:nvPr/>
        </p:nvCxnSpPr>
        <p:spPr>
          <a:xfrm>
            <a:off x="4837008" y="3349974"/>
            <a:ext cx="0" cy="18177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D2A54210-F60C-F063-0635-17FB72146C12}"/>
              </a:ext>
            </a:extLst>
          </p:cNvPr>
          <p:cNvCxnSpPr>
            <a:cxnSpLocks/>
            <a:stCxn id="48" idx="2"/>
            <a:endCxn id="9" idx="0"/>
          </p:cNvCxnSpPr>
          <p:nvPr/>
        </p:nvCxnSpPr>
        <p:spPr>
          <a:xfrm flipH="1">
            <a:off x="4828980" y="5208153"/>
            <a:ext cx="8028" cy="78259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kstvak 22">
            <a:extLst>
              <a:ext uri="{FF2B5EF4-FFF2-40B4-BE49-F238E27FC236}">
                <a16:creationId xmlns:a16="http://schemas.microsoft.com/office/drawing/2014/main" id="{57A4EB56-5C45-D290-E617-1C1B511DFB49}"/>
              </a:ext>
            </a:extLst>
          </p:cNvPr>
          <p:cNvSpPr txBox="1"/>
          <p:nvPr/>
        </p:nvSpPr>
        <p:spPr>
          <a:xfrm>
            <a:off x="4546697" y="5476340"/>
            <a:ext cx="707644" cy="246221"/>
          </a:xfrm>
          <a:prstGeom prst="rect">
            <a:avLst/>
          </a:prstGeom>
          <a:solidFill>
            <a:schemeClr val="bg1"/>
          </a:solidFill>
        </p:spPr>
        <p:txBody>
          <a:bodyPr wrap="square">
            <a:spAutoFit/>
          </a:bodyPr>
          <a:lstStyle/>
          <a:p>
            <a:r>
              <a:rPr lang="nl-NL" sz="1000" b="1" i="1" dirty="0">
                <a:latin typeface="Montserrat" pitchFamily="2" charset="0"/>
              </a:rPr>
              <a:t>Ja, oké</a:t>
            </a:r>
            <a:endParaRPr lang="nl-NL" sz="1000" b="1" dirty="0"/>
          </a:p>
        </p:txBody>
      </p:sp>
      <p:cxnSp>
        <p:nvCxnSpPr>
          <p:cNvPr id="37" name="Verbindingslijn: gebogen 36">
            <a:extLst>
              <a:ext uri="{FF2B5EF4-FFF2-40B4-BE49-F238E27FC236}">
                <a16:creationId xmlns:a16="http://schemas.microsoft.com/office/drawing/2014/main" id="{E5121BD3-E143-51B5-AFDD-B72411C9C472}"/>
              </a:ext>
            </a:extLst>
          </p:cNvPr>
          <p:cNvCxnSpPr>
            <a:stCxn id="28" idx="0"/>
            <a:endCxn id="10" idx="3"/>
          </p:cNvCxnSpPr>
          <p:nvPr/>
        </p:nvCxnSpPr>
        <p:spPr>
          <a:xfrm rot="16200000" flipV="1">
            <a:off x="2055542" y="4484164"/>
            <a:ext cx="1706902" cy="269674"/>
          </a:xfrm>
          <a:prstGeom prst="bentConnector2">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Verbindingslijn: gebogen 40">
            <a:extLst>
              <a:ext uri="{FF2B5EF4-FFF2-40B4-BE49-F238E27FC236}">
                <a16:creationId xmlns:a16="http://schemas.microsoft.com/office/drawing/2014/main" id="{E369A50E-4F4B-A760-5AC2-4A9F3AD2BA98}"/>
              </a:ext>
            </a:extLst>
          </p:cNvPr>
          <p:cNvCxnSpPr>
            <a:cxnSpLocks/>
            <a:endCxn id="8" idx="1"/>
          </p:cNvCxnSpPr>
          <p:nvPr/>
        </p:nvCxnSpPr>
        <p:spPr>
          <a:xfrm flipV="1">
            <a:off x="5892044" y="4366065"/>
            <a:ext cx="180582" cy="388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kstvak 7">
            <a:extLst>
              <a:ext uri="{FF2B5EF4-FFF2-40B4-BE49-F238E27FC236}">
                <a16:creationId xmlns:a16="http://schemas.microsoft.com/office/drawing/2014/main" id="{FA1E8CE2-8A6E-5D30-BE01-BF9CD0141686}"/>
              </a:ext>
            </a:extLst>
          </p:cNvPr>
          <p:cNvSpPr txBox="1"/>
          <p:nvPr/>
        </p:nvSpPr>
        <p:spPr>
          <a:xfrm>
            <a:off x="6072626" y="4242954"/>
            <a:ext cx="1173961" cy="246221"/>
          </a:xfrm>
          <a:prstGeom prst="rect">
            <a:avLst/>
          </a:prstGeom>
          <a:solidFill>
            <a:schemeClr val="bg1"/>
          </a:solidFill>
        </p:spPr>
        <p:txBody>
          <a:bodyPr wrap="square">
            <a:spAutoFit/>
          </a:bodyPr>
          <a:lstStyle/>
          <a:p>
            <a:r>
              <a:rPr lang="nl-NL" sz="1000" b="1" i="1" dirty="0">
                <a:latin typeface="Montserrat" pitchFamily="2" charset="0"/>
              </a:rPr>
              <a:t>Nee, wil ik niet</a:t>
            </a:r>
            <a:endParaRPr lang="nl-NL" sz="1000" b="1" dirty="0"/>
          </a:p>
        </p:txBody>
      </p:sp>
      <p:pic>
        <p:nvPicPr>
          <p:cNvPr id="7" name="Afbeelding 6" descr="Afbeelding met Graphics, grafische vormgeving, Lettertype, symbool&#10;&#10;Automatisch gegenereerde beschrijving">
            <a:extLst>
              <a:ext uri="{FF2B5EF4-FFF2-40B4-BE49-F238E27FC236}">
                <a16:creationId xmlns:a16="http://schemas.microsoft.com/office/drawing/2014/main" id="{AFD9CE4D-8CB6-3ED5-EB38-7F344B552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pic>
        <p:nvPicPr>
          <p:cNvPr id="14" name="Afbeelding 13" descr="Afbeelding met Graphics, Lettertype, grafische vormgeving, schermopname&#10;&#10;Automatisch gegenereerde beschrijving">
            <a:extLst>
              <a:ext uri="{FF2B5EF4-FFF2-40B4-BE49-F238E27FC236}">
                <a16:creationId xmlns:a16="http://schemas.microsoft.com/office/drawing/2014/main" id="{90DD3A74-F0B2-7E7A-4624-16F68DB47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3239522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hoek 13">
            <a:extLst>
              <a:ext uri="{FF2B5EF4-FFF2-40B4-BE49-F238E27FC236}">
                <a16:creationId xmlns:a16="http://schemas.microsoft.com/office/drawing/2014/main" id="{D65FF648-BEC8-6F30-CEB6-A437C8AE1D98}"/>
              </a:ext>
            </a:extLst>
          </p:cNvPr>
          <p:cNvSpPr/>
          <p:nvPr/>
        </p:nvSpPr>
        <p:spPr>
          <a:xfrm>
            <a:off x="7128872" y="0"/>
            <a:ext cx="5061171" cy="6858000"/>
          </a:xfrm>
          <a:prstGeom prst="rect">
            <a:avLst/>
          </a:prstGeom>
          <a:gradFill flip="none" rotWithShape="1">
            <a:gsLst>
              <a:gs pos="0">
                <a:srgbClr val="8A1BB5"/>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697706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a:latin typeface="Montserrat" pitchFamily="2" charset="0"/>
              </a:rPr>
              <a:t>Een “organisatie specifieke” GPT</a:t>
            </a: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672307" y="1549400"/>
            <a:ext cx="4697412" cy="203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100" dirty="0">
                <a:latin typeface="Montserrat" pitchFamily="2" charset="0"/>
              </a:rPr>
              <a:t>Doel: een Large Language Model met </a:t>
            </a:r>
            <a:r>
              <a:rPr lang="nl-NL" sz="1100" i="1" dirty="0">
                <a:latin typeface="Montserrat" pitchFamily="2" charset="0"/>
              </a:rPr>
              <a:t>domein specifieke kennis</a:t>
            </a:r>
            <a:endParaRPr lang="nl-NL" sz="1600" dirty="0">
              <a:solidFill>
                <a:schemeClr val="accent6"/>
              </a:solidFill>
              <a:latin typeface="Montserrat" pitchFamily="2" charset="0"/>
            </a:endParaRPr>
          </a:p>
        </p:txBody>
      </p:sp>
      <p:sp>
        <p:nvSpPr>
          <p:cNvPr id="6" name="Rechthoek: afgeronde hoeken 5">
            <a:extLst>
              <a:ext uri="{FF2B5EF4-FFF2-40B4-BE49-F238E27FC236}">
                <a16:creationId xmlns:a16="http://schemas.microsoft.com/office/drawing/2014/main" id="{358A64F3-EB28-2948-4244-8686ADD96A44}"/>
              </a:ext>
            </a:extLst>
          </p:cNvPr>
          <p:cNvSpPr/>
          <p:nvPr/>
        </p:nvSpPr>
        <p:spPr>
          <a:xfrm>
            <a:off x="696914" y="2241549"/>
            <a:ext cx="2077243" cy="406400"/>
          </a:xfrm>
          <a:prstGeom prst="roundRect">
            <a:avLst/>
          </a:prstGeom>
          <a:solidFill>
            <a:srgbClr val="BA4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00" dirty="0">
                <a:latin typeface="Montserrat" pitchFamily="2" charset="0"/>
              </a:rPr>
              <a:t>Kunnen we zelf een model </a:t>
            </a:r>
            <a:r>
              <a:rPr lang="nl-NL" sz="1000" i="1" dirty="0" err="1">
                <a:latin typeface="Montserrat" pitchFamily="2" charset="0"/>
              </a:rPr>
              <a:t>from</a:t>
            </a:r>
            <a:r>
              <a:rPr lang="nl-NL" sz="1000" i="1" dirty="0">
                <a:latin typeface="Montserrat" pitchFamily="2" charset="0"/>
              </a:rPr>
              <a:t> scratch</a:t>
            </a:r>
            <a:r>
              <a:rPr lang="nl-NL" sz="1000" dirty="0">
                <a:latin typeface="Montserrat" pitchFamily="2" charset="0"/>
              </a:rPr>
              <a:t> bouwen?</a:t>
            </a:r>
          </a:p>
        </p:txBody>
      </p:sp>
      <p:sp>
        <p:nvSpPr>
          <p:cNvPr id="9" name="Rechthoek: afgeronde hoeken 8">
            <a:extLst>
              <a:ext uri="{FF2B5EF4-FFF2-40B4-BE49-F238E27FC236}">
                <a16:creationId xmlns:a16="http://schemas.microsoft.com/office/drawing/2014/main" id="{22912327-D52F-5637-B2BD-DEFB7975E231}"/>
              </a:ext>
            </a:extLst>
          </p:cNvPr>
          <p:cNvSpPr/>
          <p:nvPr/>
        </p:nvSpPr>
        <p:spPr>
          <a:xfrm>
            <a:off x="4128099" y="5990750"/>
            <a:ext cx="1401762" cy="406400"/>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a:latin typeface="Montserrat" pitchFamily="2" charset="0"/>
              </a:rPr>
              <a:t>Oké, ga je gang!</a:t>
            </a:r>
          </a:p>
        </p:txBody>
      </p:sp>
      <p:sp>
        <p:nvSpPr>
          <p:cNvPr id="10" name="Rechthoek: afgeronde hoeken 9">
            <a:extLst>
              <a:ext uri="{FF2B5EF4-FFF2-40B4-BE49-F238E27FC236}">
                <a16:creationId xmlns:a16="http://schemas.microsoft.com/office/drawing/2014/main" id="{6434F2A5-24E2-358D-F889-E15ADBE70CBB}"/>
              </a:ext>
            </a:extLst>
          </p:cNvPr>
          <p:cNvSpPr/>
          <p:nvPr/>
        </p:nvSpPr>
        <p:spPr>
          <a:xfrm>
            <a:off x="696913" y="2927349"/>
            <a:ext cx="2077243" cy="1676401"/>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00" dirty="0">
                <a:latin typeface="Montserrat" pitchFamily="2" charset="0"/>
              </a:rPr>
              <a:t>Ben je een organisatie die </a:t>
            </a:r>
            <a:r>
              <a:rPr lang="nl-NL" sz="1000" b="1" dirty="0">
                <a:latin typeface="Montserrat" pitchFamily="2" charset="0"/>
              </a:rPr>
              <a:t>miljoenen euro's</a:t>
            </a:r>
            <a:r>
              <a:rPr lang="nl-NL" sz="1000" dirty="0">
                <a:latin typeface="Montserrat" pitchFamily="2" charset="0"/>
              </a:rPr>
              <a:t> uit kan geven om </a:t>
            </a:r>
            <a:r>
              <a:rPr lang="nl-NL" sz="1000" b="1" dirty="0">
                <a:latin typeface="Montserrat" pitchFamily="2" charset="0"/>
              </a:rPr>
              <a:t>hoogopgeleid</a:t>
            </a:r>
            <a:r>
              <a:rPr lang="nl-NL" sz="1000" dirty="0">
                <a:latin typeface="Montserrat" pitchFamily="2" charset="0"/>
              </a:rPr>
              <a:t> </a:t>
            </a:r>
            <a:r>
              <a:rPr lang="nl-NL" sz="1000" b="1" dirty="0">
                <a:latin typeface="Montserrat" pitchFamily="2" charset="0"/>
              </a:rPr>
              <a:t>personeel</a:t>
            </a:r>
            <a:r>
              <a:rPr lang="nl-NL" sz="1000" dirty="0">
                <a:latin typeface="Montserrat" pitchFamily="2" charset="0"/>
              </a:rPr>
              <a:t> te werven, </a:t>
            </a:r>
            <a:r>
              <a:rPr lang="nl-NL" sz="1000" b="1" dirty="0">
                <a:latin typeface="Montserrat" pitchFamily="2" charset="0"/>
              </a:rPr>
              <a:t>terabytes</a:t>
            </a:r>
            <a:r>
              <a:rPr lang="nl-NL" sz="1000" dirty="0">
                <a:latin typeface="Montserrat" pitchFamily="2" charset="0"/>
              </a:rPr>
              <a:t> aan gelabelde data kan maken en beschikking heeft over </a:t>
            </a:r>
            <a:r>
              <a:rPr lang="nl-NL" sz="1000" b="1" dirty="0">
                <a:latin typeface="Montserrat" pitchFamily="2" charset="0"/>
              </a:rPr>
              <a:t>grote servers of super computers </a:t>
            </a:r>
            <a:r>
              <a:rPr lang="nl-NL" sz="1000" dirty="0">
                <a:latin typeface="Montserrat" pitchFamily="2" charset="0"/>
              </a:rPr>
              <a:t>waarop je model kan draaien?</a:t>
            </a:r>
          </a:p>
        </p:txBody>
      </p:sp>
      <p:cxnSp>
        <p:nvCxnSpPr>
          <p:cNvPr id="12" name="Verbindingslijn: gebogen 11">
            <a:extLst>
              <a:ext uri="{FF2B5EF4-FFF2-40B4-BE49-F238E27FC236}">
                <a16:creationId xmlns:a16="http://schemas.microsoft.com/office/drawing/2014/main" id="{4B068240-E208-DA0A-19EE-9B11E5B5AB69}"/>
              </a:ext>
            </a:extLst>
          </p:cNvPr>
          <p:cNvCxnSpPr>
            <a:stCxn id="5" idx="2"/>
            <a:endCxn id="6" idx="0"/>
          </p:cNvCxnSpPr>
          <p:nvPr/>
        </p:nvCxnSpPr>
        <p:spPr>
          <a:xfrm rot="5400000">
            <a:off x="2133801" y="1354336"/>
            <a:ext cx="488949" cy="1285477"/>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Verbindingslijn: gebogen 12">
            <a:extLst>
              <a:ext uri="{FF2B5EF4-FFF2-40B4-BE49-F238E27FC236}">
                <a16:creationId xmlns:a16="http://schemas.microsoft.com/office/drawing/2014/main" id="{4655BE29-B5A0-E862-F874-C97DDF197CE7}"/>
              </a:ext>
            </a:extLst>
          </p:cNvPr>
          <p:cNvCxnSpPr>
            <a:cxnSpLocks/>
            <a:stCxn id="6" idx="2"/>
            <a:endCxn id="10" idx="0"/>
          </p:cNvCxnSpPr>
          <p:nvPr/>
        </p:nvCxnSpPr>
        <p:spPr>
          <a:xfrm rot="5400000">
            <a:off x="1595836" y="2787649"/>
            <a:ext cx="279400"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Rechthoek: afgeronde hoeken 15">
            <a:extLst>
              <a:ext uri="{FF2B5EF4-FFF2-40B4-BE49-F238E27FC236}">
                <a16:creationId xmlns:a16="http://schemas.microsoft.com/office/drawing/2014/main" id="{D15E28C1-164E-3906-C069-FB375934669B}"/>
              </a:ext>
            </a:extLst>
          </p:cNvPr>
          <p:cNvSpPr/>
          <p:nvPr/>
        </p:nvSpPr>
        <p:spPr>
          <a:xfrm>
            <a:off x="3798386" y="2239438"/>
            <a:ext cx="2077243" cy="406400"/>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0" dirty="0">
                <a:latin typeface="Montserrat" pitchFamily="2" charset="0"/>
              </a:rPr>
              <a:t>Jammer, ga naar de volgende stap</a:t>
            </a:r>
          </a:p>
        </p:txBody>
      </p:sp>
      <p:cxnSp>
        <p:nvCxnSpPr>
          <p:cNvPr id="17" name="Verbindingslijn: gebogen 16">
            <a:extLst>
              <a:ext uri="{FF2B5EF4-FFF2-40B4-BE49-F238E27FC236}">
                <a16:creationId xmlns:a16="http://schemas.microsoft.com/office/drawing/2014/main" id="{B7AEA841-73E8-6F20-706F-0988DA115BCC}"/>
              </a:ext>
            </a:extLst>
          </p:cNvPr>
          <p:cNvCxnSpPr>
            <a:cxnSpLocks/>
            <a:stCxn id="28" idx="2"/>
            <a:endCxn id="9" idx="1"/>
          </p:cNvCxnSpPr>
          <p:nvPr/>
        </p:nvCxnSpPr>
        <p:spPr>
          <a:xfrm rot="16200000" flipH="1">
            <a:off x="3348326" y="5414176"/>
            <a:ext cx="475277" cy="1084269"/>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ingslijn: gebogen 19">
            <a:extLst>
              <a:ext uri="{FF2B5EF4-FFF2-40B4-BE49-F238E27FC236}">
                <a16:creationId xmlns:a16="http://schemas.microsoft.com/office/drawing/2014/main" id="{5AD5DD87-8B17-A02E-F27C-3ED7D720FA62}"/>
              </a:ext>
            </a:extLst>
          </p:cNvPr>
          <p:cNvCxnSpPr>
            <a:cxnSpLocks/>
            <a:stCxn id="10" idx="3"/>
            <a:endCxn id="16" idx="1"/>
          </p:cNvCxnSpPr>
          <p:nvPr/>
        </p:nvCxnSpPr>
        <p:spPr>
          <a:xfrm flipV="1">
            <a:off x="2774156" y="2442638"/>
            <a:ext cx="1024230" cy="1322912"/>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Tekstvak 27">
            <a:extLst>
              <a:ext uri="{FF2B5EF4-FFF2-40B4-BE49-F238E27FC236}">
                <a16:creationId xmlns:a16="http://schemas.microsoft.com/office/drawing/2014/main" id="{1D5F52F4-6388-D7A5-E069-164718C116F1}"/>
              </a:ext>
            </a:extLst>
          </p:cNvPr>
          <p:cNvSpPr txBox="1"/>
          <p:nvPr/>
        </p:nvSpPr>
        <p:spPr>
          <a:xfrm>
            <a:off x="2850155" y="5472452"/>
            <a:ext cx="387350" cy="246221"/>
          </a:xfrm>
          <a:prstGeom prst="rect">
            <a:avLst/>
          </a:prstGeom>
          <a:solidFill>
            <a:schemeClr val="bg1"/>
          </a:solidFill>
        </p:spPr>
        <p:txBody>
          <a:bodyPr wrap="square">
            <a:spAutoFit/>
          </a:bodyPr>
          <a:lstStyle/>
          <a:p>
            <a:r>
              <a:rPr lang="nl-NL" sz="1000" b="1" i="1" dirty="0">
                <a:latin typeface="Montserrat" pitchFamily="2" charset="0"/>
              </a:rPr>
              <a:t>Ja</a:t>
            </a:r>
            <a:endParaRPr lang="nl-NL" sz="1000" b="1" dirty="0"/>
          </a:p>
        </p:txBody>
      </p:sp>
      <p:sp>
        <p:nvSpPr>
          <p:cNvPr id="29" name="Tekstvak 28">
            <a:extLst>
              <a:ext uri="{FF2B5EF4-FFF2-40B4-BE49-F238E27FC236}">
                <a16:creationId xmlns:a16="http://schemas.microsoft.com/office/drawing/2014/main" id="{877BC4F5-6985-45FF-1261-87F7A8AF0A02}"/>
              </a:ext>
            </a:extLst>
          </p:cNvPr>
          <p:cNvSpPr txBox="1"/>
          <p:nvPr/>
        </p:nvSpPr>
        <p:spPr>
          <a:xfrm>
            <a:off x="3043830" y="2927349"/>
            <a:ext cx="544116" cy="246221"/>
          </a:xfrm>
          <a:prstGeom prst="rect">
            <a:avLst/>
          </a:prstGeom>
          <a:solidFill>
            <a:schemeClr val="bg1"/>
          </a:solidFill>
        </p:spPr>
        <p:txBody>
          <a:bodyPr wrap="square">
            <a:spAutoFit/>
          </a:bodyPr>
          <a:lstStyle/>
          <a:p>
            <a:r>
              <a:rPr lang="nl-NL" sz="1000" b="1" i="1" dirty="0">
                <a:latin typeface="Montserrat" pitchFamily="2" charset="0"/>
              </a:rPr>
              <a:t>Nee</a:t>
            </a:r>
            <a:endParaRPr lang="nl-NL" sz="1000" b="1" dirty="0"/>
          </a:p>
        </p:txBody>
      </p:sp>
      <p:sp>
        <p:nvSpPr>
          <p:cNvPr id="2" name="Rechthoek: afgeronde hoeken 1">
            <a:extLst>
              <a:ext uri="{FF2B5EF4-FFF2-40B4-BE49-F238E27FC236}">
                <a16:creationId xmlns:a16="http://schemas.microsoft.com/office/drawing/2014/main" id="{20E679DB-FD15-00C2-5A88-7EB1FAF43461}"/>
              </a:ext>
            </a:extLst>
          </p:cNvPr>
          <p:cNvSpPr/>
          <p:nvPr/>
        </p:nvSpPr>
        <p:spPr>
          <a:xfrm>
            <a:off x="3798386" y="2943574"/>
            <a:ext cx="2077243" cy="406400"/>
          </a:xfrm>
          <a:prstGeom prst="roundRect">
            <a:avLst/>
          </a:prstGeom>
          <a:solidFill>
            <a:srgbClr val="BA4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00" dirty="0">
                <a:latin typeface="Montserrat" pitchFamily="2" charset="0"/>
              </a:rPr>
              <a:t>Kunnen we niet die </a:t>
            </a:r>
            <a:r>
              <a:rPr lang="nl-NL" sz="1000" dirty="0" err="1">
                <a:latin typeface="Montserrat" pitchFamily="2" charset="0"/>
              </a:rPr>
              <a:t>OpenAI</a:t>
            </a:r>
            <a:r>
              <a:rPr lang="nl-NL" sz="1000" dirty="0">
                <a:latin typeface="Montserrat" pitchFamily="2" charset="0"/>
              </a:rPr>
              <a:t> koppeling gebruiken?</a:t>
            </a:r>
          </a:p>
        </p:txBody>
      </p:sp>
      <p:sp>
        <p:nvSpPr>
          <p:cNvPr id="48" name="Rechthoek: afgeronde hoeken 47">
            <a:extLst>
              <a:ext uri="{FF2B5EF4-FFF2-40B4-BE49-F238E27FC236}">
                <a16:creationId xmlns:a16="http://schemas.microsoft.com/office/drawing/2014/main" id="{90B2E5A4-BF6A-AA06-CE82-DF890695505A}"/>
              </a:ext>
            </a:extLst>
          </p:cNvPr>
          <p:cNvSpPr/>
          <p:nvPr/>
        </p:nvSpPr>
        <p:spPr>
          <a:xfrm>
            <a:off x="3798386" y="3531752"/>
            <a:ext cx="2077243" cy="1676401"/>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00" b="1" dirty="0">
                <a:latin typeface="Montserrat" pitchFamily="2" charset="0"/>
              </a:rPr>
              <a:t>Alle data </a:t>
            </a:r>
            <a:r>
              <a:rPr lang="nl-NL" sz="1000" dirty="0">
                <a:latin typeface="Montserrat" pitchFamily="2" charset="0"/>
              </a:rPr>
              <a:t>die je daar deelt gaat </a:t>
            </a:r>
            <a:r>
              <a:rPr lang="nl-NL" sz="1000" b="1" dirty="0">
                <a:latin typeface="Montserrat" pitchFamily="2" charset="0"/>
              </a:rPr>
              <a:t>rechtstreeks</a:t>
            </a:r>
            <a:r>
              <a:rPr lang="nl-NL" sz="1000" dirty="0">
                <a:latin typeface="Montserrat" pitchFamily="2" charset="0"/>
              </a:rPr>
              <a:t> naar </a:t>
            </a:r>
            <a:r>
              <a:rPr lang="nl-NL" sz="1000" b="1" dirty="0" err="1">
                <a:latin typeface="Montserrat" pitchFamily="2" charset="0"/>
              </a:rPr>
              <a:t>OpenAI</a:t>
            </a:r>
            <a:endParaRPr lang="nl-NL" sz="1000" b="1" dirty="0">
              <a:latin typeface="Montserrat" pitchFamily="2" charset="0"/>
            </a:endParaRPr>
          </a:p>
          <a:p>
            <a:pPr algn="ctr"/>
            <a:r>
              <a:rPr lang="nl-NL" sz="1000" dirty="0">
                <a:latin typeface="Montserrat" pitchFamily="2" charset="0"/>
              </a:rPr>
              <a:t>&amp;</a:t>
            </a:r>
            <a:br>
              <a:rPr lang="nl-NL" sz="1000" dirty="0">
                <a:latin typeface="Montserrat" pitchFamily="2" charset="0"/>
              </a:rPr>
            </a:br>
            <a:r>
              <a:rPr lang="nl-NL" sz="1000" b="1" dirty="0">
                <a:latin typeface="Montserrat" pitchFamily="2" charset="0"/>
              </a:rPr>
              <a:t>Iedere keer </a:t>
            </a:r>
            <a:r>
              <a:rPr lang="nl-NL" sz="1000" dirty="0">
                <a:latin typeface="Montserrat" pitchFamily="2" charset="0"/>
              </a:rPr>
              <a:t>dat je een vraag stelt aan je model, moet je </a:t>
            </a:r>
            <a:r>
              <a:rPr lang="nl-NL" sz="1000" b="1" dirty="0">
                <a:latin typeface="Montserrat" pitchFamily="2" charset="0"/>
              </a:rPr>
              <a:t>betalen</a:t>
            </a:r>
          </a:p>
        </p:txBody>
      </p:sp>
      <p:sp>
        <p:nvSpPr>
          <p:cNvPr id="53" name="Rechthoek: afgeronde hoeken 52">
            <a:extLst>
              <a:ext uri="{FF2B5EF4-FFF2-40B4-BE49-F238E27FC236}">
                <a16:creationId xmlns:a16="http://schemas.microsoft.com/office/drawing/2014/main" id="{63067006-8F25-FFD8-B556-E351E57CA295}"/>
              </a:ext>
            </a:extLst>
          </p:cNvPr>
          <p:cNvSpPr/>
          <p:nvPr/>
        </p:nvSpPr>
        <p:spPr>
          <a:xfrm>
            <a:off x="6404962" y="3566237"/>
            <a:ext cx="2077243" cy="406400"/>
          </a:xfrm>
          <a:prstGeom prst="roundRect">
            <a:avLst/>
          </a:prstGeom>
          <a:solidFill>
            <a:srgbClr val="BA4D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00" dirty="0">
                <a:latin typeface="Montserrat" pitchFamily="2" charset="0"/>
              </a:rPr>
              <a:t>Kunnen we iets anders zelf doen?</a:t>
            </a:r>
          </a:p>
        </p:txBody>
      </p:sp>
      <p:cxnSp>
        <p:nvCxnSpPr>
          <p:cNvPr id="63" name="Rechte verbindingslijn met pijl 62">
            <a:extLst>
              <a:ext uri="{FF2B5EF4-FFF2-40B4-BE49-F238E27FC236}">
                <a16:creationId xmlns:a16="http://schemas.microsoft.com/office/drawing/2014/main" id="{27725C2E-A726-456F-D625-3828428D9B1F}"/>
              </a:ext>
            </a:extLst>
          </p:cNvPr>
          <p:cNvCxnSpPr>
            <a:stCxn id="16" idx="2"/>
            <a:endCxn id="2" idx="0"/>
          </p:cNvCxnSpPr>
          <p:nvPr/>
        </p:nvCxnSpPr>
        <p:spPr>
          <a:xfrm>
            <a:off x="4837008" y="2645838"/>
            <a:ext cx="0" cy="29773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9" name="Rechthoek: afgeronde hoeken 68">
            <a:extLst>
              <a:ext uri="{FF2B5EF4-FFF2-40B4-BE49-F238E27FC236}">
                <a16:creationId xmlns:a16="http://schemas.microsoft.com/office/drawing/2014/main" id="{A9B151C0-D504-2D6B-CED3-26AA80E015E5}"/>
              </a:ext>
            </a:extLst>
          </p:cNvPr>
          <p:cNvSpPr/>
          <p:nvPr/>
        </p:nvSpPr>
        <p:spPr>
          <a:xfrm>
            <a:off x="9011539" y="3562349"/>
            <a:ext cx="2976354" cy="1676401"/>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nl-NL" sz="1000" dirty="0">
                <a:latin typeface="Montserrat" pitchFamily="2" charset="0"/>
              </a:rPr>
              <a:t>Er bestaan “Foundation </a:t>
            </a:r>
            <a:r>
              <a:rPr lang="nl-NL" sz="1000" dirty="0" err="1">
                <a:latin typeface="Montserrat" pitchFamily="2" charset="0"/>
              </a:rPr>
              <a:t>Models</a:t>
            </a:r>
            <a:r>
              <a:rPr lang="nl-NL" sz="1000" dirty="0">
                <a:latin typeface="Montserrat" pitchFamily="2" charset="0"/>
              </a:rPr>
              <a:t>” die we kunnen finetunen</a:t>
            </a:r>
          </a:p>
          <a:p>
            <a:pPr marL="171450" indent="-171450">
              <a:buFont typeface="Arial" panose="020B0604020202020204" pitchFamily="34" charset="0"/>
              <a:buChar char="•"/>
            </a:pPr>
            <a:r>
              <a:rPr lang="nl-NL" sz="1000" b="1" dirty="0">
                <a:latin typeface="Montserrat" pitchFamily="2" charset="0"/>
              </a:rPr>
              <a:t>Voordeel</a:t>
            </a:r>
            <a:r>
              <a:rPr lang="nl-NL" sz="1000" dirty="0">
                <a:latin typeface="Montserrat" pitchFamily="2" charset="0"/>
              </a:rPr>
              <a:t>: Data blijft binnen organisatie</a:t>
            </a:r>
          </a:p>
          <a:p>
            <a:pPr marL="171450" indent="-171450">
              <a:buFont typeface="Arial" panose="020B0604020202020204" pitchFamily="34" charset="0"/>
              <a:buChar char="•"/>
            </a:pPr>
            <a:r>
              <a:rPr lang="nl-NL" sz="1000" b="1" dirty="0">
                <a:latin typeface="Montserrat" pitchFamily="2" charset="0"/>
              </a:rPr>
              <a:t>Nadeel</a:t>
            </a:r>
            <a:r>
              <a:rPr lang="nl-NL" sz="1000" dirty="0">
                <a:latin typeface="Montserrat" pitchFamily="2" charset="0"/>
              </a:rPr>
              <a:t>: Complex, waarschijnlijk Data </a:t>
            </a:r>
            <a:r>
              <a:rPr lang="nl-NL" sz="1000" dirty="0" err="1">
                <a:latin typeface="Montserrat" pitchFamily="2" charset="0"/>
              </a:rPr>
              <a:t>Scientist</a:t>
            </a:r>
            <a:r>
              <a:rPr lang="nl-NL" sz="1000" dirty="0">
                <a:latin typeface="Montserrat" pitchFamily="2" charset="0"/>
              </a:rPr>
              <a:t> of AI engineer nodig</a:t>
            </a:r>
          </a:p>
          <a:p>
            <a:pPr marL="171450" indent="-171450">
              <a:buFont typeface="Arial" panose="020B0604020202020204" pitchFamily="34" charset="0"/>
              <a:buChar char="•"/>
            </a:pPr>
            <a:r>
              <a:rPr lang="nl-NL" sz="1000" dirty="0">
                <a:latin typeface="Montserrat" pitchFamily="2" charset="0"/>
              </a:rPr>
              <a:t>We kunnen ook “RAG” gebruiken, hierover vertelt Marc jullie later meer</a:t>
            </a:r>
          </a:p>
        </p:txBody>
      </p:sp>
      <p:cxnSp>
        <p:nvCxnSpPr>
          <p:cNvPr id="3" name="Rechte verbindingslijn met pijl 2">
            <a:extLst>
              <a:ext uri="{FF2B5EF4-FFF2-40B4-BE49-F238E27FC236}">
                <a16:creationId xmlns:a16="http://schemas.microsoft.com/office/drawing/2014/main" id="{C650C34C-BB59-478F-AFCE-1B285BC3FF2E}"/>
              </a:ext>
            </a:extLst>
          </p:cNvPr>
          <p:cNvCxnSpPr>
            <a:cxnSpLocks/>
            <a:stCxn id="2" idx="2"/>
            <a:endCxn id="48" idx="0"/>
          </p:cNvCxnSpPr>
          <p:nvPr/>
        </p:nvCxnSpPr>
        <p:spPr>
          <a:xfrm>
            <a:off x="4837008" y="3349974"/>
            <a:ext cx="0" cy="18177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D2A54210-F60C-F063-0635-17FB72146C12}"/>
              </a:ext>
            </a:extLst>
          </p:cNvPr>
          <p:cNvCxnSpPr>
            <a:cxnSpLocks/>
            <a:stCxn id="48" idx="2"/>
            <a:endCxn id="9" idx="0"/>
          </p:cNvCxnSpPr>
          <p:nvPr/>
        </p:nvCxnSpPr>
        <p:spPr>
          <a:xfrm flipH="1">
            <a:off x="4828980" y="5208153"/>
            <a:ext cx="8028" cy="78259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kstvak 22">
            <a:extLst>
              <a:ext uri="{FF2B5EF4-FFF2-40B4-BE49-F238E27FC236}">
                <a16:creationId xmlns:a16="http://schemas.microsoft.com/office/drawing/2014/main" id="{57A4EB56-5C45-D290-E617-1C1B511DFB49}"/>
              </a:ext>
            </a:extLst>
          </p:cNvPr>
          <p:cNvSpPr txBox="1"/>
          <p:nvPr/>
        </p:nvSpPr>
        <p:spPr>
          <a:xfrm>
            <a:off x="4546697" y="5476340"/>
            <a:ext cx="707644" cy="246221"/>
          </a:xfrm>
          <a:prstGeom prst="rect">
            <a:avLst/>
          </a:prstGeom>
          <a:solidFill>
            <a:schemeClr val="bg1"/>
          </a:solidFill>
        </p:spPr>
        <p:txBody>
          <a:bodyPr wrap="square">
            <a:spAutoFit/>
          </a:bodyPr>
          <a:lstStyle/>
          <a:p>
            <a:r>
              <a:rPr lang="nl-NL" sz="1000" b="1" i="1" dirty="0">
                <a:latin typeface="Montserrat" pitchFamily="2" charset="0"/>
              </a:rPr>
              <a:t>Ja, oké</a:t>
            </a:r>
            <a:endParaRPr lang="nl-NL" sz="1000" b="1" dirty="0"/>
          </a:p>
        </p:txBody>
      </p:sp>
      <p:cxnSp>
        <p:nvCxnSpPr>
          <p:cNvPr id="37" name="Verbindingslijn: gebogen 36">
            <a:extLst>
              <a:ext uri="{FF2B5EF4-FFF2-40B4-BE49-F238E27FC236}">
                <a16:creationId xmlns:a16="http://schemas.microsoft.com/office/drawing/2014/main" id="{E5121BD3-E143-51B5-AFDD-B72411C9C472}"/>
              </a:ext>
            </a:extLst>
          </p:cNvPr>
          <p:cNvCxnSpPr>
            <a:stCxn id="28" idx="0"/>
            <a:endCxn id="10" idx="3"/>
          </p:cNvCxnSpPr>
          <p:nvPr/>
        </p:nvCxnSpPr>
        <p:spPr>
          <a:xfrm rot="16200000" flipV="1">
            <a:off x="2055542" y="4484164"/>
            <a:ext cx="1706902" cy="269674"/>
          </a:xfrm>
          <a:prstGeom prst="bentConnector2">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Verbindingslijn: gebogen 40">
            <a:extLst>
              <a:ext uri="{FF2B5EF4-FFF2-40B4-BE49-F238E27FC236}">
                <a16:creationId xmlns:a16="http://schemas.microsoft.com/office/drawing/2014/main" id="{E369A50E-4F4B-A760-5AC2-4A9F3AD2BA98}"/>
              </a:ext>
            </a:extLst>
          </p:cNvPr>
          <p:cNvCxnSpPr>
            <a:cxnSpLocks/>
            <a:stCxn id="48" idx="3"/>
            <a:endCxn id="53" idx="2"/>
          </p:cNvCxnSpPr>
          <p:nvPr/>
        </p:nvCxnSpPr>
        <p:spPr>
          <a:xfrm flipV="1">
            <a:off x="5875629" y="3972637"/>
            <a:ext cx="1567955" cy="397316"/>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Tekstvak 51">
            <a:extLst>
              <a:ext uri="{FF2B5EF4-FFF2-40B4-BE49-F238E27FC236}">
                <a16:creationId xmlns:a16="http://schemas.microsoft.com/office/drawing/2014/main" id="{FA6B6590-B106-AAC8-A6A7-F9C9A08FDE19}"/>
              </a:ext>
            </a:extLst>
          </p:cNvPr>
          <p:cNvSpPr txBox="1"/>
          <p:nvPr/>
        </p:nvSpPr>
        <p:spPr>
          <a:xfrm>
            <a:off x="6072626" y="4242954"/>
            <a:ext cx="1173961" cy="246221"/>
          </a:xfrm>
          <a:prstGeom prst="rect">
            <a:avLst/>
          </a:prstGeom>
          <a:solidFill>
            <a:schemeClr val="bg1"/>
          </a:solidFill>
        </p:spPr>
        <p:txBody>
          <a:bodyPr wrap="square">
            <a:spAutoFit/>
          </a:bodyPr>
          <a:lstStyle/>
          <a:p>
            <a:r>
              <a:rPr lang="nl-NL" sz="1000" b="1" i="1" dirty="0">
                <a:latin typeface="Montserrat" pitchFamily="2" charset="0"/>
              </a:rPr>
              <a:t>Nee, wil ik niet</a:t>
            </a:r>
            <a:endParaRPr lang="nl-NL" sz="1000" b="1" dirty="0"/>
          </a:p>
        </p:txBody>
      </p:sp>
      <p:cxnSp>
        <p:nvCxnSpPr>
          <p:cNvPr id="43" name="Verbindingslijn: gebogen 42">
            <a:extLst>
              <a:ext uri="{FF2B5EF4-FFF2-40B4-BE49-F238E27FC236}">
                <a16:creationId xmlns:a16="http://schemas.microsoft.com/office/drawing/2014/main" id="{1A24CFE2-8692-C34F-C363-9E0B1AEE4E9A}"/>
              </a:ext>
            </a:extLst>
          </p:cNvPr>
          <p:cNvCxnSpPr>
            <a:cxnSpLocks/>
            <a:stCxn id="53" idx="3"/>
            <a:endCxn id="69" idx="1"/>
          </p:cNvCxnSpPr>
          <p:nvPr/>
        </p:nvCxnSpPr>
        <p:spPr>
          <a:xfrm>
            <a:off x="8482205" y="3769437"/>
            <a:ext cx="529334" cy="63111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4" name="Tekstvak 73">
            <a:extLst>
              <a:ext uri="{FF2B5EF4-FFF2-40B4-BE49-F238E27FC236}">
                <a16:creationId xmlns:a16="http://schemas.microsoft.com/office/drawing/2014/main" id="{87A89501-733F-AC50-5D5D-A2A6A64BA13F}"/>
              </a:ext>
            </a:extLst>
          </p:cNvPr>
          <p:cNvSpPr txBox="1"/>
          <p:nvPr/>
        </p:nvSpPr>
        <p:spPr>
          <a:xfrm>
            <a:off x="8553197" y="3996733"/>
            <a:ext cx="387350" cy="246221"/>
          </a:xfrm>
          <a:prstGeom prst="rect">
            <a:avLst/>
          </a:prstGeom>
          <a:solidFill>
            <a:schemeClr val="bg1"/>
          </a:solidFill>
        </p:spPr>
        <p:txBody>
          <a:bodyPr wrap="square">
            <a:spAutoFit/>
          </a:bodyPr>
          <a:lstStyle/>
          <a:p>
            <a:r>
              <a:rPr lang="nl-NL" sz="1000" b="1" i="1" dirty="0">
                <a:latin typeface="Montserrat" pitchFamily="2" charset="0"/>
              </a:rPr>
              <a:t>Ja!</a:t>
            </a:r>
            <a:endParaRPr lang="nl-NL" sz="1000" b="1" dirty="0"/>
          </a:p>
        </p:txBody>
      </p:sp>
      <p:pic>
        <p:nvPicPr>
          <p:cNvPr id="11" name="Afbeelding 10" descr="Afbeelding met Graphics, grafische vormgeving, Lettertype, symbool&#10;&#10;Automatisch gegenereerde beschrijving">
            <a:extLst>
              <a:ext uri="{FF2B5EF4-FFF2-40B4-BE49-F238E27FC236}">
                <a16:creationId xmlns:a16="http://schemas.microsoft.com/office/drawing/2014/main" id="{9D394A97-51E6-4F7C-9788-1491A0B59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pic>
        <p:nvPicPr>
          <p:cNvPr id="18" name="Afbeelding 17" descr="Afbeelding met Graphics, Lettertype, grafische vormgeving, schermopname&#10;&#10;Automatisch gegenereerde beschrijving">
            <a:extLst>
              <a:ext uri="{FF2B5EF4-FFF2-40B4-BE49-F238E27FC236}">
                <a16:creationId xmlns:a16="http://schemas.microsoft.com/office/drawing/2014/main" id="{608F0AFE-65B9-47E1-CCD2-BAAB62D46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1968999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A0EF0442-1709-79D6-E811-6F5811AC56F7}"/>
              </a:ext>
            </a:extLst>
          </p:cNvPr>
          <p:cNvSpPr>
            <a:spLocks noGrp="1"/>
          </p:cNvSpPr>
          <p:nvPr>
            <p:ph type="title"/>
          </p:nvPr>
        </p:nvSpPr>
        <p:spPr>
          <a:xfrm>
            <a:off x="712788" y="1060450"/>
            <a:ext cx="5383212" cy="590550"/>
          </a:xfrm>
        </p:spPr>
        <p:txBody>
          <a:bodyPr/>
          <a:lstStyle/>
          <a:p>
            <a:r>
              <a:rPr lang="nl-NL" dirty="0">
                <a:latin typeface="Montserrat" pitchFamily="2" charset="0"/>
              </a:rPr>
              <a:t>Doelen voor vandaag</a:t>
            </a:r>
          </a:p>
        </p:txBody>
      </p:sp>
      <p:sp>
        <p:nvSpPr>
          <p:cNvPr id="9" name="Tijdelijke aanduiding voor tekst 8">
            <a:extLst>
              <a:ext uri="{FF2B5EF4-FFF2-40B4-BE49-F238E27FC236}">
                <a16:creationId xmlns:a16="http://schemas.microsoft.com/office/drawing/2014/main" id="{D9DA4DB4-EC20-9077-5C14-E07C880D7E64}"/>
              </a:ext>
            </a:extLst>
          </p:cNvPr>
          <p:cNvSpPr>
            <a:spLocks noGrp="1"/>
          </p:cNvSpPr>
          <p:nvPr>
            <p:ph type="body" sz="half" idx="2"/>
          </p:nvPr>
        </p:nvSpPr>
        <p:spPr>
          <a:xfrm>
            <a:off x="839788" y="1905000"/>
            <a:ext cx="4430712" cy="3811588"/>
          </a:xfrm>
        </p:spPr>
        <p:txBody>
          <a:bodyPr>
            <a:normAutofit fontScale="77500" lnSpcReduction="20000"/>
          </a:bodyPr>
          <a:lstStyle/>
          <a:p>
            <a:pPr marL="285750" indent="-285750">
              <a:buFont typeface="Arial" panose="020B0604020202020204" pitchFamily="34" charset="0"/>
              <a:buChar char="•"/>
            </a:pPr>
            <a:r>
              <a:rPr lang="nl-NL" sz="1600" dirty="0">
                <a:latin typeface="Montserrat" pitchFamily="2" charset="0"/>
              </a:rPr>
              <a:t>Iedereen </a:t>
            </a:r>
            <a:r>
              <a:rPr lang="nl-NL" sz="1600" i="1" dirty="0">
                <a:latin typeface="Montserrat" pitchFamily="2" charset="0"/>
              </a:rPr>
              <a:t>begrijpt</a:t>
            </a:r>
            <a:r>
              <a:rPr lang="nl-NL" sz="1600" dirty="0">
                <a:latin typeface="Montserrat" pitchFamily="2" charset="0"/>
              </a:rPr>
              <a:t> wat Generatieve AI is</a:t>
            </a:r>
          </a:p>
          <a:p>
            <a:pPr marL="285750" indent="-285750">
              <a:buFont typeface="Arial" panose="020B0604020202020204" pitchFamily="34" charset="0"/>
              <a:buChar char="•"/>
            </a:pPr>
            <a:endParaRPr lang="nl-NL" sz="1600" dirty="0">
              <a:latin typeface="Montserrat" pitchFamily="2" charset="0"/>
            </a:endParaRPr>
          </a:p>
          <a:p>
            <a:pPr marL="285750" indent="-285750">
              <a:buFont typeface="Arial" panose="020B0604020202020204" pitchFamily="34" charset="0"/>
              <a:buChar char="•"/>
            </a:pPr>
            <a:r>
              <a:rPr lang="nl-NL" sz="1600" dirty="0">
                <a:latin typeface="Montserrat" pitchFamily="2" charset="0"/>
              </a:rPr>
              <a:t>Iedereen </a:t>
            </a:r>
            <a:r>
              <a:rPr lang="nl-NL" sz="1600" i="1" dirty="0">
                <a:latin typeface="Montserrat" pitchFamily="2" charset="0"/>
              </a:rPr>
              <a:t>begrijpt</a:t>
            </a:r>
            <a:r>
              <a:rPr lang="nl-NL" sz="1600" dirty="0">
                <a:latin typeface="Montserrat" pitchFamily="2" charset="0"/>
              </a:rPr>
              <a:t> (intuïtief) hoe Generatieve AI werkt</a:t>
            </a:r>
          </a:p>
          <a:p>
            <a:pPr marL="285750" indent="-285750">
              <a:buFont typeface="Arial" panose="020B0604020202020204" pitchFamily="34" charset="0"/>
              <a:buChar char="•"/>
            </a:pPr>
            <a:endParaRPr lang="nl-NL" sz="1600" dirty="0">
              <a:latin typeface="Montserrat" pitchFamily="2" charset="0"/>
            </a:endParaRPr>
          </a:p>
          <a:p>
            <a:pPr marL="285750" indent="-285750">
              <a:buFont typeface="Arial" panose="020B0604020202020204" pitchFamily="34" charset="0"/>
              <a:buChar char="•"/>
            </a:pPr>
            <a:r>
              <a:rPr lang="nl-NL" sz="1600" dirty="0">
                <a:latin typeface="Montserrat" pitchFamily="2" charset="0"/>
              </a:rPr>
              <a:t>Iedereen verlaat de zaal met </a:t>
            </a:r>
            <a:r>
              <a:rPr lang="nl-NL" sz="1600" i="1" dirty="0">
                <a:latin typeface="Montserrat" pitchFamily="2" charset="0"/>
              </a:rPr>
              <a:t>inspiratie</a:t>
            </a:r>
            <a:r>
              <a:rPr lang="nl-NL" sz="1600" dirty="0">
                <a:latin typeface="Montserrat" pitchFamily="2" charset="0"/>
              </a:rPr>
              <a:t> over hoe Generatieve AI in hun organisatie kan worden toegepast</a:t>
            </a:r>
          </a:p>
          <a:p>
            <a:pPr marL="285750" indent="-285750">
              <a:buFont typeface="Arial" panose="020B0604020202020204" pitchFamily="34" charset="0"/>
              <a:buChar char="•"/>
            </a:pPr>
            <a:endParaRPr lang="nl-NL" sz="1600" dirty="0">
              <a:latin typeface="Montserrat" pitchFamily="2" charset="0"/>
            </a:endParaRPr>
          </a:p>
          <a:p>
            <a:pPr marL="285750" indent="-285750">
              <a:buFont typeface="Arial" panose="020B0604020202020204" pitchFamily="34" charset="0"/>
              <a:buChar char="•"/>
            </a:pPr>
            <a:r>
              <a:rPr lang="nl-NL" sz="1600" dirty="0">
                <a:latin typeface="Montserrat" pitchFamily="2" charset="0"/>
              </a:rPr>
              <a:t>Tijdens het werken met Generatieve AI, kunnen we meer dan slechts chatgpt.com openen</a:t>
            </a:r>
          </a:p>
          <a:p>
            <a:pPr marL="285750" indent="-285750">
              <a:buFont typeface="Arial" panose="020B0604020202020204" pitchFamily="34" charset="0"/>
              <a:buChar char="•"/>
            </a:pPr>
            <a:endParaRPr lang="nl-NL" sz="1600" dirty="0">
              <a:latin typeface="Montserrat" pitchFamily="2" charset="0"/>
            </a:endParaRPr>
          </a:p>
          <a:p>
            <a:pPr marL="285750" indent="-285750">
              <a:buFont typeface="Arial" panose="020B0604020202020204" pitchFamily="34" charset="0"/>
              <a:buChar char="•"/>
            </a:pPr>
            <a:r>
              <a:rPr lang="nl-NL" sz="1600" dirty="0">
                <a:latin typeface="Montserrat" pitchFamily="2" charset="0"/>
              </a:rPr>
              <a:t>Het verkrijgen van inzicht in de </a:t>
            </a:r>
            <a:r>
              <a:rPr lang="nl-NL" sz="1600" i="1" dirty="0">
                <a:latin typeface="Montserrat" pitchFamily="2" charset="0"/>
              </a:rPr>
              <a:t>kansen</a:t>
            </a:r>
            <a:r>
              <a:rPr lang="nl-NL" sz="1600" dirty="0">
                <a:latin typeface="Montserrat" pitchFamily="2" charset="0"/>
              </a:rPr>
              <a:t> en </a:t>
            </a:r>
            <a:r>
              <a:rPr lang="nl-NL" sz="1600" i="1" dirty="0">
                <a:latin typeface="Montserrat" pitchFamily="2" charset="0"/>
              </a:rPr>
              <a:t>gevaren</a:t>
            </a:r>
            <a:r>
              <a:rPr lang="nl-NL" sz="1600" dirty="0">
                <a:latin typeface="Montserrat" pitchFamily="2" charset="0"/>
              </a:rPr>
              <a:t> van Generatieve AI</a:t>
            </a:r>
          </a:p>
          <a:p>
            <a:pPr marL="285750" indent="-285750">
              <a:buFont typeface="Arial" panose="020B0604020202020204" pitchFamily="34" charset="0"/>
              <a:buChar char="•"/>
            </a:pPr>
            <a:endParaRPr lang="nl-NL" sz="1600" dirty="0">
              <a:latin typeface="Montserrat" pitchFamily="2" charset="0"/>
            </a:endParaRPr>
          </a:p>
          <a:p>
            <a:pPr marL="285750" indent="-285750">
              <a:buFont typeface="Arial" panose="020B0604020202020204" pitchFamily="34" charset="0"/>
              <a:buChar char="•"/>
            </a:pPr>
            <a:r>
              <a:rPr lang="nl-NL" sz="1600" i="1" dirty="0">
                <a:latin typeface="Montserrat" pitchFamily="2" charset="0"/>
              </a:rPr>
              <a:t>Kennisneming</a:t>
            </a:r>
            <a:r>
              <a:rPr lang="nl-NL" sz="1600" dirty="0">
                <a:latin typeface="Montserrat" pitchFamily="2" charset="0"/>
              </a:rPr>
              <a:t> van moderne technieken, om Generatieve AI te gebruiken in </a:t>
            </a:r>
            <a:r>
              <a:rPr lang="nl-NL" sz="1600" i="1" dirty="0">
                <a:latin typeface="Montserrat" pitchFamily="2" charset="0"/>
              </a:rPr>
              <a:t>organisatie specifieke</a:t>
            </a:r>
            <a:r>
              <a:rPr lang="nl-NL" sz="1600" dirty="0">
                <a:latin typeface="Montserrat" pitchFamily="2" charset="0"/>
              </a:rPr>
              <a:t> applicaties</a:t>
            </a:r>
            <a:endParaRPr lang="nl-NL" sz="1600" i="1" dirty="0">
              <a:latin typeface="Montserrat" pitchFamily="2" charset="0"/>
            </a:endParaRPr>
          </a:p>
          <a:p>
            <a:endParaRPr lang="nl-NL" dirty="0"/>
          </a:p>
        </p:txBody>
      </p:sp>
      <p:pic>
        <p:nvPicPr>
          <p:cNvPr id="11" name="Afbeelding 10">
            <a:extLst>
              <a:ext uri="{FF2B5EF4-FFF2-40B4-BE49-F238E27FC236}">
                <a16:creationId xmlns:a16="http://schemas.microsoft.com/office/drawing/2014/main" id="{3529C3D9-6DD4-240F-A8D8-51068B248D6B}"/>
              </a:ext>
            </a:extLst>
          </p:cNvPr>
          <p:cNvPicPr>
            <a:picLocks noChangeAspect="1"/>
          </p:cNvPicPr>
          <p:nvPr/>
        </p:nvPicPr>
        <p:blipFill>
          <a:blip r:embed="rId2"/>
          <a:stretch>
            <a:fillRect/>
          </a:stretch>
        </p:blipFill>
        <p:spPr>
          <a:xfrm>
            <a:off x="7050157" y="-1"/>
            <a:ext cx="5141843" cy="6877971"/>
          </a:xfrm>
          <a:prstGeom prst="rect">
            <a:avLst/>
          </a:prstGeom>
        </p:spPr>
      </p:pic>
      <p:pic>
        <p:nvPicPr>
          <p:cNvPr id="12" name="Afbeelding 11" descr="Afbeelding met Graphics, Lettertype, grafische vormgeving, schermopname&#10;&#10;Automatisch gegenereerde beschrijving">
            <a:extLst>
              <a:ext uri="{FF2B5EF4-FFF2-40B4-BE49-F238E27FC236}">
                <a16:creationId xmlns:a16="http://schemas.microsoft.com/office/drawing/2014/main" id="{B5D49EB5-FC4B-9BE7-5780-C9B28E392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1246695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F2C0FF38-0C84-7F91-472E-F32E0D6386D1}"/>
              </a:ext>
            </a:extLst>
          </p:cNvPr>
          <p:cNvSpPr/>
          <p:nvPr/>
        </p:nvSpPr>
        <p:spPr>
          <a:xfrm rot="21396174">
            <a:off x="-397565" y="-311193"/>
            <a:ext cx="9116195" cy="3668620"/>
          </a:xfrm>
          <a:prstGeom prst="rect">
            <a:avLst/>
          </a:prstGeom>
          <a:solidFill>
            <a:srgbClr val="0719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Afbeelding 1" descr="Afbeelding met tekst, clipart, tekenfilm, illustratie&#10;&#10;Automatisch gegenereerde beschrijving">
            <a:extLst>
              <a:ext uri="{FF2B5EF4-FFF2-40B4-BE49-F238E27FC236}">
                <a16:creationId xmlns:a16="http://schemas.microsoft.com/office/drawing/2014/main" id="{0516A6AF-4331-2B08-2AB2-10B0EEFAC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0548" y="0"/>
            <a:ext cx="5511452" cy="6858000"/>
          </a:xfrm>
          <a:prstGeom prst="rect">
            <a:avLst/>
          </a:prstGeom>
        </p:spPr>
      </p:pic>
      <p:sp>
        <p:nvSpPr>
          <p:cNvPr id="6" name="Tekstvak 5">
            <a:extLst>
              <a:ext uri="{FF2B5EF4-FFF2-40B4-BE49-F238E27FC236}">
                <a16:creationId xmlns:a16="http://schemas.microsoft.com/office/drawing/2014/main" id="{DAFF7CEF-2866-904D-D116-56E618A38A02}"/>
              </a:ext>
            </a:extLst>
          </p:cNvPr>
          <p:cNvSpPr txBox="1"/>
          <p:nvPr/>
        </p:nvSpPr>
        <p:spPr>
          <a:xfrm rot="21134915">
            <a:off x="7344415" y="277923"/>
            <a:ext cx="4183718" cy="923330"/>
          </a:xfrm>
          <a:prstGeom prst="rect">
            <a:avLst/>
          </a:prstGeom>
          <a:noFill/>
        </p:spPr>
        <p:txBody>
          <a:bodyPr wrap="square" rtlCol="0">
            <a:spAutoFit/>
          </a:bodyPr>
          <a:lstStyle/>
          <a:p>
            <a:r>
              <a:rPr lang="nl-NL" sz="5400" b="1" dirty="0" err="1">
                <a:solidFill>
                  <a:schemeClr val="bg1"/>
                </a:solidFill>
                <a:latin typeface="Montserrat" pitchFamily="2" charset="0"/>
              </a:rPr>
              <a:t>Finetuning</a:t>
            </a:r>
            <a:endParaRPr lang="nl-NL" sz="5400" b="1" dirty="0">
              <a:solidFill>
                <a:schemeClr val="bg1"/>
              </a:solidFill>
              <a:latin typeface="Montserrat" pitchFamily="2" charset="0"/>
            </a:endParaRPr>
          </a:p>
        </p:txBody>
      </p:sp>
      <p:sp>
        <p:nvSpPr>
          <p:cNvPr id="7" name="Rechthoek 6">
            <a:extLst>
              <a:ext uri="{FF2B5EF4-FFF2-40B4-BE49-F238E27FC236}">
                <a16:creationId xmlns:a16="http://schemas.microsoft.com/office/drawing/2014/main" id="{A2E01A2C-719A-EF23-29CD-E9532159F507}"/>
              </a:ext>
            </a:extLst>
          </p:cNvPr>
          <p:cNvSpPr/>
          <p:nvPr/>
        </p:nvSpPr>
        <p:spPr>
          <a:xfrm rot="21396174">
            <a:off x="-137215" y="3313103"/>
            <a:ext cx="9116195" cy="3668620"/>
          </a:xfrm>
          <a:prstGeom prst="rect">
            <a:avLst/>
          </a:prstGeom>
          <a:solidFill>
            <a:srgbClr val="FEF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Afbeelding 8" descr="Afbeelding met Graphics, Lettertype, grafische vormgeving, schermopname&#10;&#10;Automatisch gegenereerde beschrijving">
            <a:extLst>
              <a:ext uri="{FF2B5EF4-FFF2-40B4-BE49-F238E27FC236}">
                <a16:creationId xmlns:a16="http://schemas.microsoft.com/office/drawing/2014/main" id="{15BDD768-7C36-3AD9-EC12-3B3279EB2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584920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367F059-3455-A712-9188-D24F96BA9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61" y="1515975"/>
            <a:ext cx="6023936" cy="4180466"/>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descr="Afbeelding met tekst, clipart, tekenfilm, illustratie&#10;&#10;Automatisch gegenereerde beschrijving">
            <a:extLst>
              <a:ext uri="{FF2B5EF4-FFF2-40B4-BE49-F238E27FC236}">
                <a16:creationId xmlns:a16="http://schemas.microsoft.com/office/drawing/2014/main" id="{5DC4AF10-BCB0-4E19-182D-A0DDE4B59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548" y="0"/>
            <a:ext cx="5511452" cy="6858000"/>
          </a:xfrm>
          <a:prstGeom prst="rect">
            <a:avLst/>
          </a:prstGeom>
        </p:spPr>
      </p:pic>
      <p:sp>
        <p:nvSpPr>
          <p:cNvPr id="5" name="Tekstvak 4">
            <a:extLst>
              <a:ext uri="{FF2B5EF4-FFF2-40B4-BE49-F238E27FC236}">
                <a16:creationId xmlns:a16="http://schemas.microsoft.com/office/drawing/2014/main" id="{AF5376AC-84C8-B634-0954-9E6FE3143D8B}"/>
              </a:ext>
            </a:extLst>
          </p:cNvPr>
          <p:cNvSpPr txBox="1"/>
          <p:nvPr/>
        </p:nvSpPr>
        <p:spPr>
          <a:xfrm rot="21134915">
            <a:off x="7344415" y="277923"/>
            <a:ext cx="4183718" cy="923330"/>
          </a:xfrm>
          <a:prstGeom prst="rect">
            <a:avLst/>
          </a:prstGeom>
          <a:noFill/>
        </p:spPr>
        <p:txBody>
          <a:bodyPr wrap="square" rtlCol="0">
            <a:spAutoFit/>
          </a:bodyPr>
          <a:lstStyle/>
          <a:p>
            <a:r>
              <a:rPr lang="nl-NL" sz="5400" b="1" dirty="0" err="1">
                <a:solidFill>
                  <a:schemeClr val="bg1"/>
                </a:solidFill>
                <a:latin typeface="Montserrat" pitchFamily="2" charset="0"/>
              </a:rPr>
              <a:t>Finetuning</a:t>
            </a:r>
            <a:endParaRPr lang="nl-NL" sz="5400" b="1" dirty="0">
              <a:solidFill>
                <a:schemeClr val="bg1"/>
              </a:solidFill>
              <a:latin typeface="Montserrat" pitchFamily="2" charset="0"/>
            </a:endParaRPr>
          </a:p>
        </p:txBody>
      </p:sp>
      <p:sp>
        <p:nvSpPr>
          <p:cNvPr id="9" name="Ovaal 8">
            <a:extLst>
              <a:ext uri="{FF2B5EF4-FFF2-40B4-BE49-F238E27FC236}">
                <a16:creationId xmlns:a16="http://schemas.microsoft.com/office/drawing/2014/main" id="{ED3B59E5-3DBC-5E1C-97CA-1D3AE030ACBD}"/>
              </a:ext>
            </a:extLst>
          </p:cNvPr>
          <p:cNvSpPr/>
          <p:nvPr/>
        </p:nvSpPr>
        <p:spPr>
          <a:xfrm>
            <a:off x="8146254" y="3121384"/>
            <a:ext cx="1587321" cy="1587321"/>
          </a:xfrm>
          <a:prstGeom prst="ellipse">
            <a:avLst/>
          </a:prstGeom>
          <a:blipFill dpi="0" rotWithShape="1">
            <a:blip r:embed="rId4"/>
            <a:srcRect/>
            <a:tile tx="0" ty="0" sx="20000" sy="20000" flip="none" algn="ctr"/>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al 3">
            <a:extLst>
              <a:ext uri="{FF2B5EF4-FFF2-40B4-BE49-F238E27FC236}">
                <a16:creationId xmlns:a16="http://schemas.microsoft.com/office/drawing/2014/main" id="{63150277-B99D-FD0E-047D-708A520A5ADF}"/>
              </a:ext>
            </a:extLst>
          </p:cNvPr>
          <p:cNvSpPr/>
          <p:nvPr/>
        </p:nvSpPr>
        <p:spPr>
          <a:xfrm>
            <a:off x="6893416" y="3606208"/>
            <a:ext cx="1706451" cy="1706451"/>
          </a:xfrm>
          <a:prstGeom prst="ellipse">
            <a:avLst/>
          </a:prstGeom>
          <a:solidFill>
            <a:srgbClr val="6704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nl-NL" sz="1000" dirty="0">
                <a:solidFill>
                  <a:schemeClr val="bg1"/>
                </a:solidFill>
                <a:latin typeface="Montserrat" pitchFamily="2" charset="0"/>
              </a:rPr>
              <a:t>We beginnen met een “Foundation Model”</a:t>
            </a:r>
            <a:endParaRPr lang="nl-NL" sz="1000" i="1" dirty="0">
              <a:solidFill>
                <a:schemeClr val="bg1"/>
              </a:solidFill>
              <a:latin typeface="Montserrat" pitchFamily="2" charset="0"/>
            </a:endParaRPr>
          </a:p>
          <a:p>
            <a:pPr algn="ctr"/>
            <a:endParaRPr lang="nl-NL" sz="1000" dirty="0"/>
          </a:p>
        </p:txBody>
      </p:sp>
      <p:sp>
        <p:nvSpPr>
          <p:cNvPr id="8" name="Ovaal 7">
            <a:extLst>
              <a:ext uri="{FF2B5EF4-FFF2-40B4-BE49-F238E27FC236}">
                <a16:creationId xmlns:a16="http://schemas.microsoft.com/office/drawing/2014/main" id="{1CFA2552-073E-7DCA-CDCD-6FA99F2D173A}"/>
              </a:ext>
            </a:extLst>
          </p:cNvPr>
          <p:cNvSpPr/>
          <p:nvPr/>
        </p:nvSpPr>
        <p:spPr>
          <a:xfrm>
            <a:off x="7814256" y="4459435"/>
            <a:ext cx="1706451" cy="1706451"/>
          </a:xfrm>
          <a:prstGeom prst="ellipse">
            <a:avLst/>
          </a:prstGeom>
          <a:solidFill>
            <a:srgbClr val="6704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nl-NL" sz="1000" dirty="0">
              <a:solidFill>
                <a:schemeClr val="bg1"/>
              </a:solidFill>
              <a:latin typeface="Montserrat" pitchFamily="2" charset="0"/>
            </a:endParaRPr>
          </a:p>
          <a:p>
            <a:pPr marL="285750" indent="-285750">
              <a:buFont typeface="Arial" panose="020B0604020202020204" pitchFamily="34" charset="0"/>
              <a:buChar char="•"/>
            </a:pPr>
            <a:endParaRPr lang="nl-NL" sz="1000" dirty="0">
              <a:solidFill>
                <a:schemeClr val="bg1"/>
              </a:solidFill>
              <a:latin typeface="Montserrat" pitchFamily="2" charset="0"/>
            </a:endParaRPr>
          </a:p>
          <a:p>
            <a:r>
              <a:rPr lang="nl-NL" sz="1000" dirty="0">
                <a:solidFill>
                  <a:schemeClr val="bg1"/>
                </a:solidFill>
                <a:latin typeface="Montserrat" pitchFamily="2" charset="0"/>
              </a:rPr>
              <a:t>Vervolgens passen we een AI / ML techniek toe: </a:t>
            </a:r>
            <a:r>
              <a:rPr lang="nl-NL" sz="1000" i="1" dirty="0">
                <a:solidFill>
                  <a:schemeClr val="bg1"/>
                </a:solidFill>
                <a:latin typeface="Montserrat" pitchFamily="2" charset="0"/>
              </a:rPr>
              <a:t>Transfer Learning</a:t>
            </a:r>
          </a:p>
          <a:p>
            <a:pPr marL="285750" indent="-285750">
              <a:buFont typeface="Arial" panose="020B0604020202020204" pitchFamily="34" charset="0"/>
              <a:buChar char="•"/>
            </a:pPr>
            <a:endParaRPr lang="nl-NL" sz="1000" i="1" dirty="0">
              <a:solidFill>
                <a:schemeClr val="bg1"/>
              </a:solidFill>
              <a:latin typeface="Montserrat" pitchFamily="2" charset="0"/>
            </a:endParaRPr>
          </a:p>
          <a:p>
            <a:pPr algn="ctr"/>
            <a:endParaRPr lang="nl-NL" sz="1000" dirty="0"/>
          </a:p>
        </p:txBody>
      </p:sp>
      <p:pic>
        <p:nvPicPr>
          <p:cNvPr id="10" name="Afbeelding 9" descr="Afbeelding met Graphics, Lettertype, grafische vormgeving, schermopname&#10;&#10;Automatisch gegenereerde beschrijving">
            <a:extLst>
              <a:ext uri="{FF2B5EF4-FFF2-40B4-BE49-F238E27FC236}">
                <a16:creationId xmlns:a16="http://schemas.microsoft.com/office/drawing/2014/main" id="{CC975EE9-FA93-E2F8-1837-48A74964D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3768153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err="1">
                <a:latin typeface="Montserrat" pitchFamily="2" charset="0"/>
              </a:rPr>
              <a:t>Finetuning</a:t>
            </a:r>
            <a:r>
              <a:rPr lang="nl-NL" sz="3200" dirty="0">
                <a:latin typeface="Montserrat" pitchFamily="2" charset="0"/>
              </a:rPr>
              <a:t> </a:t>
            </a:r>
            <a:r>
              <a:rPr lang="nl-NL" sz="3200" dirty="0" err="1">
                <a:latin typeface="Montserrat" pitchFamily="2" charset="0"/>
              </a:rPr>
              <a:t>for</a:t>
            </a:r>
            <a:r>
              <a:rPr lang="nl-NL" sz="3200" dirty="0">
                <a:latin typeface="Montserrat" pitchFamily="2" charset="0"/>
              </a:rPr>
              <a:t> </a:t>
            </a:r>
            <a:r>
              <a:rPr lang="nl-NL" sz="3200" dirty="0" err="1">
                <a:latin typeface="Montserrat" pitchFamily="2" charset="0"/>
              </a:rPr>
              <a:t>Dummies</a:t>
            </a:r>
            <a:endParaRPr lang="nl-NL" sz="3200" dirty="0">
              <a:latin typeface="Montserrat" pitchFamily="2" charset="0"/>
            </a:endParaRP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8" y="1905000"/>
            <a:ext cx="5319350"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nl-NL" sz="1200" dirty="0">
                <a:latin typeface="Montserrat" pitchFamily="2" charset="0"/>
              </a:rPr>
              <a:t>Wat krijgen we precies van het Foundation Model?</a:t>
            </a:r>
          </a:p>
          <a:p>
            <a:pPr marL="742950" lvl="1" indent="-285750"/>
            <a:r>
              <a:rPr lang="nl-NL" sz="1200" dirty="0">
                <a:latin typeface="Montserrat" pitchFamily="2" charset="0"/>
              </a:rPr>
              <a:t>Modelarchitectuur (die ingewikkelde formule)</a:t>
            </a:r>
          </a:p>
          <a:p>
            <a:pPr marL="742950" lvl="1" indent="-285750"/>
            <a:r>
              <a:rPr lang="nl-NL" sz="1200" dirty="0">
                <a:latin typeface="Montserrat" pitchFamily="2" charset="0"/>
              </a:rPr>
              <a:t>Gewichten</a:t>
            </a:r>
          </a:p>
          <a:p>
            <a:pPr marL="285750" indent="-285750">
              <a:buFont typeface="Arial" panose="020B0604020202020204" pitchFamily="34" charset="0"/>
              <a:buChar char="•"/>
            </a:pPr>
            <a:endParaRPr lang="nl-NL" sz="1200" dirty="0">
              <a:latin typeface="Montserrat" pitchFamily="2" charset="0"/>
            </a:endParaRPr>
          </a:p>
          <a:p>
            <a:pPr marL="285750" indent="-285750">
              <a:buFont typeface="Arial" panose="020B0604020202020204" pitchFamily="34" charset="0"/>
              <a:buChar char="•"/>
            </a:pPr>
            <a:r>
              <a:rPr lang="nl-NL" sz="1200" dirty="0">
                <a:latin typeface="Montserrat" pitchFamily="2" charset="0"/>
              </a:rPr>
              <a:t>De aandachtige luisteraar ziet hier een uitdaging!</a:t>
            </a:r>
          </a:p>
          <a:p>
            <a:pPr marL="742950" lvl="1" indent="-285750"/>
            <a:r>
              <a:rPr lang="nl-NL" sz="1200" dirty="0">
                <a:latin typeface="Montserrat" pitchFamily="2" charset="0"/>
              </a:rPr>
              <a:t>Generatieve AI gebruikt miljarden gewichten</a:t>
            </a:r>
          </a:p>
          <a:p>
            <a:pPr marL="742950" lvl="1" indent="-285750"/>
            <a:r>
              <a:rPr lang="nl-NL" sz="1200" dirty="0">
                <a:latin typeface="Montserrat" pitchFamily="2" charset="0"/>
              </a:rPr>
              <a:t>Probeer die maar eens op je laptopje te krijgen…</a:t>
            </a:r>
          </a:p>
          <a:p>
            <a:pPr marL="285750" indent="-285750">
              <a:buFont typeface="Arial" panose="020B0604020202020204" pitchFamily="34" charset="0"/>
              <a:buChar char="•"/>
            </a:pPr>
            <a:endParaRPr lang="nl-NL" sz="1200" dirty="0">
              <a:latin typeface="Montserrat" pitchFamily="2" charset="0"/>
            </a:endParaRPr>
          </a:p>
          <a:p>
            <a:pPr marL="285750" indent="-285750">
              <a:buFont typeface="Arial" panose="020B0604020202020204" pitchFamily="34" charset="0"/>
              <a:buChar char="•"/>
            </a:pPr>
            <a:r>
              <a:rPr lang="nl-NL" sz="1200" dirty="0">
                <a:latin typeface="Montserrat" pitchFamily="2" charset="0"/>
              </a:rPr>
              <a:t>Hoe lossen we dit op?</a:t>
            </a:r>
          </a:p>
          <a:p>
            <a:pPr marL="742950" lvl="1" indent="-285750"/>
            <a:r>
              <a:rPr lang="nl-NL" sz="1200" dirty="0">
                <a:latin typeface="Montserrat" pitchFamily="2" charset="0"/>
              </a:rPr>
              <a:t>PEFT: Parameter </a:t>
            </a:r>
            <a:r>
              <a:rPr lang="nl-NL" sz="1200" dirty="0" err="1">
                <a:latin typeface="Montserrat" pitchFamily="2" charset="0"/>
              </a:rPr>
              <a:t>Efficient</a:t>
            </a:r>
            <a:r>
              <a:rPr lang="nl-NL" sz="1200" dirty="0">
                <a:latin typeface="Montserrat" pitchFamily="2" charset="0"/>
              </a:rPr>
              <a:t> </a:t>
            </a:r>
            <a:r>
              <a:rPr lang="nl-NL" sz="1200" dirty="0" err="1">
                <a:latin typeface="Montserrat" pitchFamily="2" charset="0"/>
              </a:rPr>
              <a:t>Finetuning</a:t>
            </a:r>
            <a:endParaRPr lang="nl-NL" sz="1200" dirty="0">
              <a:latin typeface="Montserrat" pitchFamily="2" charset="0"/>
            </a:endParaRPr>
          </a:p>
          <a:p>
            <a:pPr marL="742950" lvl="1" indent="-285750"/>
            <a:r>
              <a:rPr lang="nl-NL" sz="1200" dirty="0">
                <a:latin typeface="Montserrat" pitchFamily="2" charset="0"/>
              </a:rPr>
              <a:t>Onze focus: </a:t>
            </a:r>
            <a:r>
              <a:rPr lang="nl-NL" sz="1200" dirty="0" err="1">
                <a:latin typeface="Montserrat" pitchFamily="2" charset="0"/>
              </a:rPr>
              <a:t>QLoRA</a:t>
            </a:r>
            <a:endParaRPr lang="nl-NL" sz="1200" dirty="0">
              <a:latin typeface="Montserrat" pitchFamily="2" charset="0"/>
            </a:endParaRPr>
          </a:p>
        </p:txBody>
      </p:sp>
      <p:pic>
        <p:nvPicPr>
          <p:cNvPr id="2" name="Afbeelding 1">
            <a:extLst>
              <a:ext uri="{FF2B5EF4-FFF2-40B4-BE49-F238E27FC236}">
                <a16:creationId xmlns:a16="http://schemas.microsoft.com/office/drawing/2014/main" id="{73D9D3C6-F3E1-40D0-700E-8853B6B4F0DE}"/>
              </a:ext>
            </a:extLst>
          </p:cNvPr>
          <p:cNvPicPr>
            <a:picLocks noChangeAspect="1"/>
          </p:cNvPicPr>
          <p:nvPr/>
        </p:nvPicPr>
        <p:blipFill>
          <a:blip r:embed="rId2"/>
          <a:stretch>
            <a:fillRect/>
          </a:stretch>
        </p:blipFill>
        <p:spPr>
          <a:xfrm>
            <a:off x="7083288" y="2151822"/>
            <a:ext cx="5108712" cy="2554356"/>
          </a:xfrm>
          <a:prstGeom prst="rect">
            <a:avLst/>
          </a:prstGeom>
        </p:spPr>
      </p:pic>
      <p:pic>
        <p:nvPicPr>
          <p:cNvPr id="6" name="Afbeelding 5" descr="Afbeelding met Graphics, grafische vormgeving, Lettertype, symbool&#10;&#10;Automatisch gegenereerde beschrijving">
            <a:extLst>
              <a:ext uri="{FF2B5EF4-FFF2-40B4-BE49-F238E27FC236}">
                <a16:creationId xmlns:a16="http://schemas.microsoft.com/office/drawing/2014/main" id="{36BFFA16-537E-2DFC-80FD-89FA407D7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spTree>
    <p:extLst>
      <p:ext uri="{BB962C8B-B14F-4D97-AF65-F5344CB8AC3E}">
        <p14:creationId xmlns:p14="http://schemas.microsoft.com/office/powerpoint/2010/main" val="2915946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86D2524D-9EFB-0FC5-A96D-3CA049EB4FC7}"/>
              </a:ext>
            </a:extLst>
          </p:cNvPr>
          <p:cNvPicPr>
            <a:picLocks noChangeAspect="1"/>
          </p:cNvPicPr>
          <p:nvPr/>
        </p:nvPicPr>
        <p:blipFill rotWithShape="1">
          <a:blip r:embed="rId2"/>
          <a:srcRect l="16110" r="15040"/>
          <a:stretch/>
        </p:blipFill>
        <p:spPr>
          <a:xfrm>
            <a:off x="6311900" y="0"/>
            <a:ext cx="6215405" cy="6858000"/>
          </a:xfrm>
          <a:prstGeom prst="rect">
            <a:avLst/>
          </a:prstGeom>
        </p:spPr>
      </p:pic>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err="1">
                <a:latin typeface="Montserrat" pitchFamily="2" charset="0"/>
              </a:rPr>
              <a:t>Finetuning</a:t>
            </a:r>
            <a:r>
              <a:rPr lang="nl-NL" sz="3200" dirty="0">
                <a:latin typeface="Montserrat" pitchFamily="2" charset="0"/>
              </a:rPr>
              <a:t> </a:t>
            </a:r>
            <a:r>
              <a:rPr lang="nl-NL" sz="3200" dirty="0" err="1">
                <a:latin typeface="Montserrat" pitchFamily="2" charset="0"/>
              </a:rPr>
              <a:t>for</a:t>
            </a:r>
            <a:r>
              <a:rPr lang="nl-NL" sz="3200" dirty="0">
                <a:latin typeface="Montserrat" pitchFamily="2" charset="0"/>
              </a:rPr>
              <a:t> </a:t>
            </a:r>
            <a:r>
              <a:rPr lang="nl-NL" sz="3200" dirty="0" err="1">
                <a:latin typeface="Montserrat" pitchFamily="2" charset="0"/>
              </a:rPr>
              <a:t>Dummies</a:t>
            </a:r>
            <a:endParaRPr lang="nl-NL" sz="3200" dirty="0">
              <a:latin typeface="Montserrat" pitchFamily="2" charset="0"/>
            </a:endParaRP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8" y="1905000"/>
            <a:ext cx="5319350"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nl-NL" sz="1200" dirty="0">
                <a:latin typeface="Montserrat" pitchFamily="2" charset="0"/>
              </a:rPr>
              <a:t>LLM: Eigenlijk een functie f(</a:t>
            </a:r>
            <a:r>
              <a:rPr lang="nl-NL" sz="1200" dirty="0" err="1">
                <a:latin typeface="Montserrat" pitchFamily="2" charset="0"/>
              </a:rPr>
              <a:t>x,W</a:t>
            </a:r>
            <a:r>
              <a:rPr lang="nl-NL" sz="1200" dirty="0">
                <a:latin typeface="Montserrat" pitchFamily="2" charset="0"/>
              </a:rPr>
              <a:t>) = y</a:t>
            </a:r>
          </a:p>
          <a:p>
            <a:pPr marL="742950" lvl="1" indent="-285750"/>
            <a:r>
              <a:rPr lang="nl-NL" sz="1000" dirty="0">
                <a:latin typeface="Montserrat" pitchFamily="2" charset="0"/>
              </a:rPr>
              <a:t>x is input (bijvoorbeeld “Wat is deze innovatie dag?”)</a:t>
            </a:r>
          </a:p>
          <a:p>
            <a:pPr marL="742950" lvl="1" indent="-285750"/>
            <a:r>
              <a:rPr lang="nl-NL" sz="1000" dirty="0">
                <a:latin typeface="Montserrat" pitchFamily="2" charset="0"/>
              </a:rPr>
              <a:t>y is de output (bijvoorbeeld “deze innovatie dag is geweldig!”)</a:t>
            </a:r>
          </a:p>
          <a:p>
            <a:pPr marL="742950" lvl="1" indent="-285750"/>
            <a:r>
              <a:rPr lang="nl-NL" sz="1000" dirty="0">
                <a:latin typeface="Montserrat" pitchFamily="2" charset="0"/>
              </a:rPr>
              <a:t>W bevat de geleerde gewichten (W is eigenlijk de black box)</a:t>
            </a:r>
            <a:endParaRPr lang="nl-NL" sz="1200" dirty="0">
              <a:latin typeface="Montserrat" pitchFamily="2" charset="0"/>
            </a:endParaRPr>
          </a:p>
          <a:p>
            <a:pPr marL="285750" indent="-285750">
              <a:buFont typeface="Arial" panose="020B0604020202020204" pitchFamily="34" charset="0"/>
              <a:buChar char="•"/>
            </a:pPr>
            <a:r>
              <a:rPr lang="nl-NL" sz="1200" dirty="0">
                <a:latin typeface="Montserrat" pitchFamily="2" charset="0"/>
              </a:rPr>
              <a:t>W is een gigantische matrix (tabel)</a:t>
            </a:r>
          </a:p>
          <a:p>
            <a:pPr marL="742950" lvl="1" indent="-285750"/>
            <a:r>
              <a:rPr lang="nl-NL" sz="1000" dirty="0" err="1">
                <a:latin typeface="Montserrat" pitchFamily="2" charset="0"/>
              </a:rPr>
              <a:t>Falcon</a:t>
            </a:r>
            <a:r>
              <a:rPr lang="nl-NL" sz="1000" dirty="0">
                <a:latin typeface="Montserrat" pitchFamily="2" charset="0"/>
              </a:rPr>
              <a:t> foundation model bevat 70 miljard gewichten</a:t>
            </a:r>
            <a:endParaRPr lang="nl-NL" sz="1200" dirty="0">
              <a:latin typeface="Montserrat" pitchFamily="2" charset="0"/>
            </a:endParaRPr>
          </a:p>
          <a:p>
            <a:pPr marL="285750" indent="-285750">
              <a:buFont typeface="Arial" panose="020B0604020202020204" pitchFamily="34" charset="0"/>
              <a:buChar char="•"/>
            </a:pPr>
            <a:r>
              <a:rPr lang="nl-NL" sz="1200" dirty="0">
                <a:latin typeface="Montserrat" pitchFamily="2" charset="0"/>
              </a:rPr>
              <a:t>Wanneer het model wordt getraind, verandert W continu.</a:t>
            </a:r>
          </a:p>
          <a:p>
            <a:pPr marL="742950" lvl="1" indent="-285750"/>
            <a:r>
              <a:rPr lang="nl-NL" sz="1000" dirty="0">
                <a:latin typeface="Montserrat" pitchFamily="2" charset="0"/>
              </a:rPr>
              <a:t>W = W + ΔW </a:t>
            </a:r>
          </a:p>
          <a:p>
            <a:pPr marL="742950" lvl="1" indent="-285750"/>
            <a:r>
              <a:rPr lang="nl-NL" sz="1000" dirty="0">
                <a:latin typeface="Montserrat" pitchFamily="2" charset="0"/>
              </a:rPr>
              <a:t>ΔW is de verandering in gewichten geleerd in iedere stap</a:t>
            </a:r>
          </a:p>
          <a:p>
            <a:pPr marL="742950" lvl="1" indent="-285750"/>
            <a:r>
              <a:rPr lang="nl-NL" sz="1000" dirty="0">
                <a:latin typeface="Montserrat" pitchFamily="2" charset="0"/>
              </a:rPr>
              <a:t>We berekenen dus heel veel W’s en </a:t>
            </a:r>
            <a:r>
              <a:rPr lang="nl-NL" sz="1000" dirty="0" err="1">
                <a:latin typeface="Montserrat" pitchFamily="2" charset="0"/>
              </a:rPr>
              <a:t>ΔW’s</a:t>
            </a:r>
            <a:r>
              <a:rPr lang="nl-NL" sz="1000" dirty="0">
                <a:latin typeface="Montserrat" pitchFamily="2" charset="0"/>
              </a:rPr>
              <a:t> om een LLM dingen te leren</a:t>
            </a:r>
          </a:p>
          <a:p>
            <a:pPr marL="285750" indent="-285750">
              <a:buFont typeface="Arial" panose="020B0604020202020204" pitchFamily="34" charset="0"/>
              <a:buChar char="•"/>
            </a:pPr>
            <a:r>
              <a:rPr lang="nl-NL" sz="1200" dirty="0">
                <a:latin typeface="Montserrat" pitchFamily="2" charset="0"/>
              </a:rPr>
              <a:t>Het idee van finetunen is als volgt:</a:t>
            </a:r>
          </a:p>
          <a:p>
            <a:pPr marL="742950" lvl="1" indent="-285750"/>
            <a:r>
              <a:rPr lang="nl-NL" sz="1000" dirty="0">
                <a:latin typeface="Montserrat" pitchFamily="2" charset="0"/>
              </a:rPr>
              <a:t>In een foundation model is W al erg “goed”</a:t>
            </a:r>
          </a:p>
          <a:p>
            <a:pPr marL="742950" lvl="1" indent="-285750"/>
            <a:r>
              <a:rPr lang="nl-NL" sz="1000" dirty="0">
                <a:latin typeface="Montserrat" pitchFamily="2" charset="0"/>
              </a:rPr>
              <a:t>We willen ons model alleen nog een nieuwe taak leren</a:t>
            </a:r>
          </a:p>
          <a:p>
            <a:pPr marL="742950" lvl="1" indent="-285750"/>
            <a:r>
              <a:rPr lang="nl-NL" sz="1000" dirty="0">
                <a:latin typeface="Montserrat" pitchFamily="2" charset="0"/>
              </a:rPr>
              <a:t>Hiervoor maken we slechts één ΔW, i.p.v. duizenden</a:t>
            </a:r>
            <a:endParaRPr lang="nl-NL" sz="1200" dirty="0">
              <a:latin typeface="Montserrat" pitchFamily="2" charset="0"/>
            </a:endParaRPr>
          </a:p>
          <a:p>
            <a:pPr marL="285750" indent="-285750">
              <a:buFont typeface="Arial" panose="020B0604020202020204" pitchFamily="34" charset="0"/>
              <a:buChar char="•"/>
            </a:pPr>
            <a:r>
              <a:rPr lang="nl-NL" sz="1200" dirty="0">
                <a:latin typeface="Montserrat" pitchFamily="2" charset="0"/>
              </a:rPr>
              <a:t>Helaas is dit nog niet goed genoeg</a:t>
            </a:r>
          </a:p>
          <a:p>
            <a:pPr marL="742950" lvl="1" indent="-285750"/>
            <a:r>
              <a:rPr lang="nl-NL" sz="1000" dirty="0">
                <a:latin typeface="Montserrat" pitchFamily="2" charset="0"/>
              </a:rPr>
              <a:t>ΔW is, net als W, gigantisch groot (te groot)</a:t>
            </a:r>
          </a:p>
          <a:p>
            <a:pPr marL="285750" indent="-285750">
              <a:buFont typeface="Arial" panose="020B0604020202020204" pitchFamily="34" charset="0"/>
              <a:buChar char="•"/>
            </a:pPr>
            <a:endParaRPr lang="nl-NL" sz="1200" dirty="0">
              <a:latin typeface="Montserrat" pitchFamily="2" charset="0"/>
            </a:endParaRPr>
          </a:p>
        </p:txBody>
      </p:sp>
      <p:pic>
        <p:nvPicPr>
          <p:cNvPr id="7" name="Afbeelding 6" descr="Afbeelding met Graphics, Lettertype, grafische vormgeving, schermopname&#10;&#10;Automatisch gegenereerde beschrijving">
            <a:extLst>
              <a:ext uri="{FF2B5EF4-FFF2-40B4-BE49-F238E27FC236}">
                <a16:creationId xmlns:a16="http://schemas.microsoft.com/office/drawing/2014/main" id="{8B52AAEB-A174-DFDB-A364-F685BB206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
        <p:nvSpPr>
          <p:cNvPr id="3" name="Tekstvak 2">
            <a:extLst>
              <a:ext uri="{FF2B5EF4-FFF2-40B4-BE49-F238E27FC236}">
                <a16:creationId xmlns:a16="http://schemas.microsoft.com/office/drawing/2014/main" id="{8AFEE7AC-AD83-2B02-9D3C-8E6437F1D164}"/>
              </a:ext>
            </a:extLst>
          </p:cNvPr>
          <p:cNvSpPr txBox="1"/>
          <p:nvPr/>
        </p:nvSpPr>
        <p:spPr>
          <a:xfrm>
            <a:off x="7693566" y="4473398"/>
            <a:ext cx="322524" cy="369332"/>
          </a:xfrm>
          <a:prstGeom prst="rect">
            <a:avLst/>
          </a:prstGeom>
          <a:noFill/>
        </p:spPr>
        <p:txBody>
          <a:bodyPr wrap="none" rtlCol="0">
            <a:spAutoFit/>
          </a:bodyPr>
          <a:lstStyle/>
          <a:p>
            <a:r>
              <a:rPr lang="nl-NL" b="1" dirty="0">
                <a:solidFill>
                  <a:schemeClr val="bg1"/>
                </a:solidFill>
                <a:latin typeface="Montserrat" pitchFamily="2" charset="0"/>
              </a:rPr>
              <a:t>x</a:t>
            </a:r>
          </a:p>
        </p:txBody>
      </p:sp>
      <p:cxnSp>
        <p:nvCxnSpPr>
          <p:cNvPr id="6" name="Rechte verbindingslijn met pijl 5">
            <a:extLst>
              <a:ext uri="{FF2B5EF4-FFF2-40B4-BE49-F238E27FC236}">
                <a16:creationId xmlns:a16="http://schemas.microsoft.com/office/drawing/2014/main" id="{8D48A5AF-2A59-6C2B-DB91-EDF394D02F10}"/>
              </a:ext>
            </a:extLst>
          </p:cNvPr>
          <p:cNvCxnSpPr>
            <a:cxnSpLocks/>
          </p:cNvCxnSpPr>
          <p:nvPr/>
        </p:nvCxnSpPr>
        <p:spPr>
          <a:xfrm flipV="1">
            <a:off x="7980930" y="4051255"/>
            <a:ext cx="491706" cy="4830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9D2FCB24-1396-2CCC-7E00-756B4357C46B}"/>
              </a:ext>
            </a:extLst>
          </p:cNvPr>
          <p:cNvSpPr txBox="1"/>
          <p:nvPr/>
        </p:nvSpPr>
        <p:spPr>
          <a:xfrm>
            <a:off x="7954227" y="2178975"/>
            <a:ext cx="2988319" cy="369332"/>
          </a:xfrm>
          <a:prstGeom prst="rect">
            <a:avLst/>
          </a:prstGeom>
          <a:noFill/>
        </p:spPr>
        <p:txBody>
          <a:bodyPr wrap="none" rtlCol="0">
            <a:spAutoFit/>
          </a:bodyPr>
          <a:lstStyle/>
          <a:p>
            <a:r>
              <a:rPr lang="nl-NL" b="1" dirty="0">
                <a:solidFill>
                  <a:schemeClr val="bg1"/>
                </a:solidFill>
                <a:latin typeface="Montserrat" pitchFamily="2" charset="0"/>
              </a:rPr>
              <a:t>W: “brein” van het LLM</a:t>
            </a:r>
          </a:p>
        </p:txBody>
      </p:sp>
      <p:cxnSp>
        <p:nvCxnSpPr>
          <p:cNvPr id="10" name="Rechte verbindingslijn met pijl 9">
            <a:extLst>
              <a:ext uri="{FF2B5EF4-FFF2-40B4-BE49-F238E27FC236}">
                <a16:creationId xmlns:a16="http://schemas.microsoft.com/office/drawing/2014/main" id="{12B14CCB-2EE1-4D50-BA0D-BD5074EC5794}"/>
              </a:ext>
            </a:extLst>
          </p:cNvPr>
          <p:cNvCxnSpPr>
            <a:cxnSpLocks/>
          </p:cNvCxnSpPr>
          <p:nvPr/>
        </p:nvCxnSpPr>
        <p:spPr>
          <a:xfrm>
            <a:off x="10583391" y="4052547"/>
            <a:ext cx="630141" cy="5142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kstvak 10">
            <a:extLst>
              <a:ext uri="{FF2B5EF4-FFF2-40B4-BE49-F238E27FC236}">
                <a16:creationId xmlns:a16="http://schemas.microsoft.com/office/drawing/2014/main" id="{6342B4DA-2BB6-2055-4F16-948581A4063A}"/>
              </a:ext>
            </a:extLst>
          </p:cNvPr>
          <p:cNvSpPr txBox="1"/>
          <p:nvPr/>
        </p:nvSpPr>
        <p:spPr>
          <a:xfrm>
            <a:off x="11212634" y="4509744"/>
            <a:ext cx="322524" cy="369332"/>
          </a:xfrm>
          <a:prstGeom prst="rect">
            <a:avLst/>
          </a:prstGeom>
          <a:noFill/>
        </p:spPr>
        <p:txBody>
          <a:bodyPr wrap="none" rtlCol="0">
            <a:spAutoFit/>
          </a:bodyPr>
          <a:lstStyle/>
          <a:p>
            <a:r>
              <a:rPr lang="nl-NL" b="1" dirty="0">
                <a:solidFill>
                  <a:schemeClr val="bg1"/>
                </a:solidFill>
                <a:latin typeface="Montserrat" pitchFamily="2" charset="0"/>
              </a:rPr>
              <a:t>y</a:t>
            </a:r>
          </a:p>
        </p:txBody>
      </p:sp>
    </p:spTree>
    <p:extLst>
      <p:ext uri="{BB962C8B-B14F-4D97-AF65-F5344CB8AC3E}">
        <p14:creationId xmlns:p14="http://schemas.microsoft.com/office/powerpoint/2010/main" val="43847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err="1">
                <a:latin typeface="Montserrat" pitchFamily="2" charset="0"/>
              </a:rPr>
              <a:t>Finetuning</a:t>
            </a:r>
            <a:r>
              <a:rPr lang="nl-NL" sz="3200" dirty="0">
                <a:latin typeface="Montserrat" pitchFamily="2" charset="0"/>
              </a:rPr>
              <a:t> </a:t>
            </a:r>
            <a:r>
              <a:rPr lang="nl-NL" sz="3200" dirty="0" err="1">
                <a:latin typeface="Montserrat" pitchFamily="2" charset="0"/>
              </a:rPr>
              <a:t>for</a:t>
            </a:r>
            <a:r>
              <a:rPr lang="nl-NL" sz="3200" dirty="0">
                <a:latin typeface="Montserrat" pitchFamily="2" charset="0"/>
              </a:rPr>
              <a:t> </a:t>
            </a:r>
            <a:r>
              <a:rPr lang="nl-NL" sz="3200" dirty="0" err="1">
                <a:latin typeface="Montserrat" pitchFamily="2" charset="0"/>
              </a:rPr>
              <a:t>Dummies</a:t>
            </a:r>
            <a:endParaRPr lang="nl-NL" sz="3200" dirty="0">
              <a:latin typeface="Montserrat" pitchFamily="2" charset="0"/>
            </a:endParaRP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8" y="1905000"/>
            <a:ext cx="5319350"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200" dirty="0">
                <a:latin typeface="Montserrat" pitchFamily="2" charset="0"/>
              </a:rPr>
              <a:t>Stel we hebben een model met 100 miljoen gewichten</a:t>
            </a:r>
          </a:p>
          <a:p>
            <a:pPr marL="285750" indent="-285750">
              <a:buFont typeface="Arial" panose="020B0604020202020204" pitchFamily="34" charset="0"/>
              <a:buChar char="•"/>
            </a:pPr>
            <a:r>
              <a:rPr lang="nl-NL" sz="1200" dirty="0">
                <a:latin typeface="Montserrat" pitchFamily="2" charset="0"/>
              </a:rPr>
              <a:t>W is dan een matrix, met grote 10.000 x 10.000</a:t>
            </a:r>
          </a:p>
          <a:p>
            <a:pPr marL="285750" indent="-285750">
              <a:buFont typeface="Arial" panose="020B0604020202020204" pitchFamily="34" charset="0"/>
              <a:buChar char="•"/>
            </a:pPr>
            <a:r>
              <a:rPr lang="nl-NL" sz="1200" dirty="0">
                <a:latin typeface="Montserrat" pitchFamily="2" charset="0"/>
              </a:rPr>
              <a:t>ΔW is ook 10.000 x 10.000</a:t>
            </a:r>
          </a:p>
          <a:p>
            <a:pPr marL="0" indent="0">
              <a:buNone/>
            </a:pPr>
            <a:endParaRPr lang="nl-NL" sz="1200" dirty="0">
              <a:latin typeface="Montserrat" pitchFamily="2" charset="0"/>
            </a:endParaRPr>
          </a:p>
          <a:p>
            <a:pPr marL="0" indent="0">
              <a:buNone/>
            </a:pPr>
            <a:r>
              <a:rPr lang="nl-NL" sz="1200" dirty="0" err="1">
                <a:latin typeface="Montserrat" pitchFamily="2" charset="0"/>
              </a:rPr>
              <a:t>LoRA</a:t>
            </a:r>
            <a:r>
              <a:rPr lang="nl-NL" sz="1200" dirty="0">
                <a:latin typeface="Montserrat" pitchFamily="2" charset="0"/>
              </a:rPr>
              <a:t>: Knip ΔW in twee stukken: ΔW1 en ΔW2 </a:t>
            </a:r>
          </a:p>
          <a:p>
            <a:pPr marL="285750" indent="-285750">
              <a:buFont typeface="Arial" panose="020B0604020202020204" pitchFamily="34" charset="0"/>
              <a:buChar char="•"/>
            </a:pPr>
            <a:endParaRPr lang="nl-NL" sz="1200" dirty="0">
              <a:latin typeface="Montserrat" pitchFamily="2" charset="0"/>
            </a:endParaRPr>
          </a:p>
          <a:p>
            <a:pPr marL="0" indent="0">
              <a:buNone/>
            </a:pPr>
            <a:r>
              <a:rPr lang="nl-NL" sz="1200" dirty="0">
                <a:latin typeface="Montserrat" pitchFamily="2" charset="0"/>
              </a:rPr>
              <a:t>Lineaire Algebra voor </a:t>
            </a:r>
            <a:r>
              <a:rPr lang="nl-NL" sz="1200" dirty="0" err="1">
                <a:latin typeface="Montserrat" pitchFamily="2" charset="0"/>
              </a:rPr>
              <a:t>dummies</a:t>
            </a:r>
            <a:r>
              <a:rPr lang="nl-NL" sz="1200" dirty="0">
                <a:latin typeface="Montserrat" pitchFamily="2" charset="0"/>
              </a:rPr>
              <a:t>:</a:t>
            </a:r>
          </a:p>
          <a:p>
            <a:pPr marL="285750" indent="-285750">
              <a:buFont typeface="Arial" panose="020B0604020202020204" pitchFamily="34" charset="0"/>
              <a:buChar char="•"/>
            </a:pPr>
            <a:r>
              <a:rPr lang="nl-NL" sz="1200" dirty="0">
                <a:latin typeface="Montserrat" pitchFamily="2" charset="0"/>
              </a:rPr>
              <a:t>Stel ΔW1  is 10.000 x 5 &amp; ΔW2 5 x 10.000</a:t>
            </a:r>
          </a:p>
          <a:p>
            <a:pPr marL="285750" indent="-285750">
              <a:buFont typeface="Arial" panose="020B0604020202020204" pitchFamily="34" charset="0"/>
              <a:buChar char="•"/>
            </a:pPr>
            <a:r>
              <a:rPr lang="nl-NL" sz="1200" dirty="0">
                <a:latin typeface="Montserrat" pitchFamily="2" charset="0"/>
              </a:rPr>
              <a:t>Dan is de matrix ΔW = ΔW1  x ΔW2  een matrix van grote 10.000 x 10.000</a:t>
            </a:r>
          </a:p>
        </p:txBody>
      </p:sp>
      <p:pic>
        <p:nvPicPr>
          <p:cNvPr id="2" name="Afbeelding 1">
            <a:extLst>
              <a:ext uri="{FF2B5EF4-FFF2-40B4-BE49-F238E27FC236}">
                <a16:creationId xmlns:a16="http://schemas.microsoft.com/office/drawing/2014/main" id="{DF21BFF7-E26B-1A7B-7E1C-7B8865D1ED71}"/>
              </a:ext>
            </a:extLst>
          </p:cNvPr>
          <p:cNvPicPr>
            <a:picLocks noChangeAspect="1"/>
          </p:cNvPicPr>
          <p:nvPr/>
        </p:nvPicPr>
        <p:blipFill rotWithShape="1">
          <a:blip r:embed="rId2"/>
          <a:srcRect r="-231" b="44008"/>
          <a:stretch/>
        </p:blipFill>
        <p:spPr>
          <a:xfrm>
            <a:off x="7674003" y="2063714"/>
            <a:ext cx="4451716" cy="2730572"/>
          </a:xfrm>
          <a:prstGeom prst="rect">
            <a:avLst/>
          </a:prstGeom>
        </p:spPr>
      </p:pic>
      <p:pic>
        <p:nvPicPr>
          <p:cNvPr id="8" name="Afbeelding 7" descr="Afbeelding met Graphics, grafische vormgeving, Lettertype, symbool&#10;&#10;Automatisch gegenereerde beschrijving">
            <a:extLst>
              <a:ext uri="{FF2B5EF4-FFF2-40B4-BE49-F238E27FC236}">
                <a16:creationId xmlns:a16="http://schemas.microsoft.com/office/drawing/2014/main" id="{31A737C7-CC20-76A1-C1D9-7B1429423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spTree>
    <p:extLst>
      <p:ext uri="{BB962C8B-B14F-4D97-AF65-F5344CB8AC3E}">
        <p14:creationId xmlns:p14="http://schemas.microsoft.com/office/powerpoint/2010/main" val="357907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err="1">
                <a:latin typeface="Montserrat" pitchFamily="2" charset="0"/>
              </a:rPr>
              <a:t>Finetuning</a:t>
            </a:r>
            <a:r>
              <a:rPr lang="nl-NL" sz="3200" dirty="0">
                <a:latin typeface="Montserrat" pitchFamily="2" charset="0"/>
              </a:rPr>
              <a:t> </a:t>
            </a:r>
            <a:r>
              <a:rPr lang="nl-NL" sz="3200" dirty="0" err="1">
                <a:latin typeface="Montserrat" pitchFamily="2" charset="0"/>
              </a:rPr>
              <a:t>for</a:t>
            </a:r>
            <a:r>
              <a:rPr lang="nl-NL" sz="3200" dirty="0">
                <a:latin typeface="Montserrat" pitchFamily="2" charset="0"/>
              </a:rPr>
              <a:t> </a:t>
            </a:r>
            <a:r>
              <a:rPr lang="nl-NL" sz="3200" dirty="0" err="1">
                <a:latin typeface="Montserrat" pitchFamily="2" charset="0"/>
              </a:rPr>
              <a:t>Dummies</a:t>
            </a:r>
            <a:endParaRPr lang="nl-NL" sz="3200" dirty="0">
              <a:latin typeface="Montserrat" pitchFamily="2" charset="0"/>
            </a:endParaRP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8" y="1905000"/>
            <a:ext cx="5319350"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200" dirty="0">
                <a:latin typeface="Montserrat" pitchFamily="2" charset="0"/>
              </a:rPr>
              <a:t>Maar wat doet dit dan?</a:t>
            </a:r>
          </a:p>
          <a:p>
            <a:r>
              <a:rPr lang="nl-NL" sz="1200" dirty="0">
                <a:latin typeface="Montserrat" pitchFamily="2" charset="0"/>
              </a:rPr>
              <a:t>ΔW = ΔW1  x ΔW2  geeft ons onze oorspronkelijke matrix met 100 miljoen (10.000 x 10.000) gewichten</a:t>
            </a:r>
          </a:p>
          <a:p>
            <a:r>
              <a:rPr lang="nl-NL" sz="1200" dirty="0">
                <a:latin typeface="Montserrat" pitchFamily="2" charset="0"/>
              </a:rPr>
              <a:t>Maar ΔW1  bevat slechts 10.000 x 5 = 50.000 gewichten.</a:t>
            </a:r>
          </a:p>
          <a:p>
            <a:r>
              <a:rPr lang="nl-NL" sz="1200" dirty="0">
                <a:latin typeface="Montserrat" pitchFamily="2" charset="0"/>
              </a:rPr>
              <a:t>Oftewel: We kunnen 100 miljoen gewichten weergeven, met slechts 100.000 gewichten in 2 matrices</a:t>
            </a:r>
          </a:p>
          <a:p>
            <a:pPr marL="0" indent="0">
              <a:buNone/>
            </a:pPr>
            <a:endParaRPr lang="nl-NL" sz="1200" dirty="0">
              <a:latin typeface="Montserrat" pitchFamily="2" charset="0"/>
            </a:endParaRPr>
          </a:p>
          <a:p>
            <a:pPr marL="0" indent="0">
              <a:buNone/>
            </a:pPr>
            <a:r>
              <a:rPr lang="nl-NL" sz="1200" dirty="0">
                <a:latin typeface="Montserrat" pitchFamily="2" charset="0"/>
              </a:rPr>
              <a:t>Samengevat:</a:t>
            </a:r>
          </a:p>
          <a:p>
            <a:r>
              <a:rPr lang="nl-NL" sz="1200" dirty="0">
                <a:latin typeface="Montserrat" pitchFamily="2" charset="0"/>
              </a:rPr>
              <a:t>W hadden we al (van ons foundation model)</a:t>
            </a:r>
          </a:p>
          <a:p>
            <a:r>
              <a:rPr lang="nl-NL" sz="1200" dirty="0">
                <a:latin typeface="Montserrat" pitchFamily="2" charset="0"/>
              </a:rPr>
              <a:t>Met </a:t>
            </a:r>
            <a:r>
              <a:rPr lang="nl-NL" sz="1200" dirty="0" err="1">
                <a:latin typeface="Montserrat" pitchFamily="2" charset="0"/>
              </a:rPr>
              <a:t>LoRa</a:t>
            </a:r>
            <a:r>
              <a:rPr lang="nl-NL" sz="1200" dirty="0">
                <a:latin typeface="Montserrat" pitchFamily="2" charset="0"/>
              </a:rPr>
              <a:t> is ΔW nu 99,9% kleiner, en ons programma dus een stuk sneller en efficiënter</a:t>
            </a:r>
          </a:p>
          <a:p>
            <a:pPr marL="0" indent="0">
              <a:buNone/>
            </a:pPr>
            <a:endParaRPr lang="nl-NL" sz="1200" dirty="0">
              <a:latin typeface="Montserrat" pitchFamily="2" charset="0"/>
            </a:endParaRPr>
          </a:p>
          <a:p>
            <a:pPr marL="0" indent="0">
              <a:buNone/>
            </a:pPr>
            <a:r>
              <a:rPr lang="nl-NL" sz="1200" dirty="0">
                <a:latin typeface="Montserrat" pitchFamily="2" charset="0"/>
              </a:rPr>
              <a:t>Details die te moeilijk zijn voor vandaag:</a:t>
            </a:r>
          </a:p>
          <a:p>
            <a:r>
              <a:rPr lang="nl-NL" sz="1200" dirty="0">
                <a:latin typeface="Montserrat" pitchFamily="2" charset="0"/>
              </a:rPr>
              <a:t>Rank (waarom kiezen we 5 en niet bijvoorbeeld 1 of 2 in ΔW1  en ΔW2  )</a:t>
            </a:r>
          </a:p>
          <a:p>
            <a:r>
              <a:rPr lang="nl-NL" sz="1200" dirty="0">
                <a:latin typeface="Montserrat" pitchFamily="2" charset="0"/>
              </a:rPr>
              <a:t>Matrix </a:t>
            </a:r>
            <a:r>
              <a:rPr lang="nl-NL" sz="1200" dirty="0" err="1">
                <a:latin typeface="Montserrat" pitchFamily="2" charset="0"/>
              </a:rPr>
              <a:t>Decomposition</a:t>
            </a:r>
            <a:r>
              <a:rPr lang="nl-NL" sz="1200" dirty="0">
                <a:latin typeface="Montserrat" pitchFamily="2" charset="0"/>
              </a:rPr>
              <a:t> (Bijvoorbeeld </a:t>
            </a:r>
            <a:r>
              <a:rPr lang="nl-NL" sz="1200" dirty="0" err="1">
                <a:latin typeface="Montserrat" pitchFamily="2" charset="0"/>
              </a:rPr>
              <a:t>Singular</a:t>
            </a:r>
            <a:r>
              <a:rPr lang="nl-NL" sz="1200" dirty="0">
                <a:latin typeface="Montserrat" pitchFamily="2" charset="0"/>
              </a:rPr>
              <a:t> Value </a:t>
            </a:r>
            <a:r>
              <a:rPr lang="nl-NL" sz="1200" dirty="0" err="1">
                <a:latin typeface="Montserrat" pitchFamily="2" charset="0"/>
              </a:rPr>
              <a:t>Decomposition</a:t>
            </a:r>
            <a:r>
              <a:rPr lang="nl-NL" sz="1200" dirty="0">
                <a:latin typeface="Montserrat" pitchFamily="2" charset="0"/>
              </a:rPr>
              <a:t>)</a:t>
            </a:r>
          </a:p>
        </p:txBody>
      </p:sp>
      <p:pic>
        <p:nvPicPr>
          <p:cNvPr id="3" name="Afbeelding 2">
            <a:extLst>
              <a:ext uri="{FF2B5EF4-FFF2-40B4-BE49-F238E27FC236}">
                <a16:creationId xmlns:a16="http://schemas.microsoft.com/office/drawing/2014/main" id="{47A8767A-82EB-E336-A6B8-D35C3C1A0A2A}"/>
              </a:ext>
            </a:extLst>
          </p:cNvPr>
          <p:cNvPicPr>
            <a:picLocks noChangeAspect="1"/>
          </p:cNvPicPr>
          <p:nvPr/>
        </p:nvPicPr>
        <p:blipFill rotWithShape="1">
          <a:blip r:embed="rId2"/>
          <a:srcRect r="-231" b="44008"/>
          <a:stretch/>
        </p:blipFill>
        <p:spPr>
          <a:xfrm>
            <a:off x="7674003" y="2063714"/>
            <a:ext cx="4451716" cy="2730572"/>
          </a:xfrm>
          <a:prstGeom prst="rect">
            <a:avLst/>
          </a:prstGeom>
        </p:spPr>
      </p:pic>
      <p:pic>
        <p:nvPicPr>
          <p:cNvPr id="6" name="Afbeelding 5" descr="Afbeelding met Graphics, grafische vormgeving, Lettertype, symbool&#10;&#10;Automatisch gegenereerde beschrijving">
            <a:extLst>
              <a:ext uri="{FF2B5EF4-FFF2-40B4-BE49-F238E27FC236}">
                <a16:creationId xmlns:a16="http://schemas.microsoft.com/office/drawing/2014/main" id="{24CA8A3B-7AB3-C3DB-0402-5D4E44157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spTree>
    <p:extLst>
      <p:ext uri="{BB962C8B-B14F-4D97-AF65-F5344CB8AC3E}">
        <p14:creationId xmlns:p14="http://schemas.microsoft.com/office/powerpoint/2010/main" val="298914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err="1">
                <a:latin typeface="Montserrat" pitchFamily="2" charset="0"/>
              </a:rPr>
              <a:t>Finetuning</a:t>
            </a:r>
            <a:r>
              <a:rPr lang="nl-NL" sz="3200" dirty="0">
                <a:latin typeface="Montserrat" pitchFamily="2" charset="0"/>
              </a:rPr>
              <a:t> </a:t>
            </a:r>
            <a:r>
              <a:rPr lang="nl-NL" sz="3200" dirty="0" err="1">
                <a:latin typeface="Montserrat" pitchFamily="2" charset="0"/>
              </a:rPr>
              <a:t>for</a:t>
            </a:r>
            <a:r>
              <a:rPr lang="nl-NL" sz="3200" dirty="0">
                <a:latin typeface="Montserrat" pitchFamily="2" charset="0"/>
              </a:rPr>
              <a:t> </a:t>
            </a:r>
            <a:r>
              <a:rPr lang="nl-NL" sz="3200" dirty="0" err="1">
                <a:latin typeface="Montserrat" pitchFamily="2" charset="0"/>
              </a:rPr>
              <a:t>Dummies</a:t>
            </a:r>
            <a:endParaRPr lang="nl-NL" sz="3200" dirty="0">
              <a:latin typeface="Montserrat" pitchFamily="2" charset="0"/>
            </a:endParaRP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8" y="1905000"/>
            <a:ext cx="5319350"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200" dirty="0" err="1">
                <a:latin typeface="Montserrat" pitchFamily="2" charset="0"/>
              </a:rPr>
              <a:t>LoRA</a:t>
            </a:r>
            <a:r>
              <a:rPr lang="nl-NL" sz="1200" dirty="0">
                <a:latin typeface="Montserrat" pitchFamily="2" charset="0"/>
              </a:rPr>
              <a:t> heeft al veel geholpen om het benodigde computer geheugen te reduceren</a:t>
            </a:r>
          </a:p>
          <a:p>
            <a:pPr marL="0" indent="0">
              <a:buNone/>
            </a:pPr>
            <a:endParaRPr lang="nl-NL" sz="1200" dirty="0">
              <a:latin typeface="Montserrat" pitchFamily="2" charset="0"/>
            </a:endParaRPr>
          </a:p>
          <a:p>
            <a:pPr marL="0" indent="0">
              <a:buNone/>
            </a:pPr>
            <a:r>
              <a:rPr lang="nl-NL" sz="1200" dirty="0">
                <a:latin typeface="Montserrat" pitchFamily="2" charset="0"/>
              </a:rPr>
              <a:t>Volgende stap: “</a:t>
            </a:r>
            <a:r>
              <a:rPr lang="nl-NL" sz="1200" dirty="0" err="1">
                <a:latin typeface="Montserrat" pitchFamily="2" charset="0"/>
              </a:rPr>
              <a:t>Quantization</a:t>
            </a:r>
            <a:r>
              <a:rPr lang="nl-NL" sz="1200" dirty="0">
                <a:latin typeface="Montserrat" pitchFamily="2" charset="0"/>
              </a:rPr>
              <a:t>” van de gewichten</a:t>
            </a:r>
          </a:p>
          <a:p>
            <a:r>
              <a:rPr lang="nl-NL" sz="1200" dirty="0">
                <a:latin typeface="Montserrat" pitchFamily="2" charset="0"/>
              </a:rPr>
              <a:t>Computer slaat gewichten op met een bepaalde precisie (bijvoorbeeld 32 bits)</a:t>
            </a:r>
          </a:p>
          <a:p>
            <a:r>
              <a:rPr lang="nl-NL" sz="1200" dirty="0">
                <a:latin typeface="Montserrat" pitchFamily="2" charset="0"/>
              </a:rPr>
              <a:t>Wij gaan de gewichten opslaan met minder geheugen (bijvoorbeeld 4 bits)</a:t>
            </a:r>
          </a:p>
          <a:p>
            <a:r>
              <a:rPr lang="nl-NL" sz="1200" dirty="0">
                <a:latin typeface="Montserrat" pitchFamily="2" charset="0"/>
              </a:rPr>
              <a:t>Deze stap zetten we voor </a:t>
            </a:r>
            <a:r>
              <a:rPr lang="nl-NL" sz="1200" dirty="0" err="1">
                <a:latin typeface="Montserrat" pitchFamily="2" charset="0"/>
              </a:rPr>
              <a:t>LoRA</a:t>
            </a:r>
            <a:r>
              <a:rPr lang="nl-NL" sz="1200" dirty="0">
                <a:latin typeface="Montserrat" pitchFamily="2" charset="0"/>
              </a:rPr>
              <a:t>. </a:t>
            </a:r>
          </a:p>
          <a:p>
            <a:r>
              <a:rPr lang="nl-NL" sz="1200" dirty="0">
                <a:latin typeface="Montserrat" pitchFamily="2" charset="0"/>
              </a:rPr>
              <a:t>Als we tijdens </a:t>
            </a:r>
            <a:r>
              <a:rPr lang="nl-NL" sz="1200" dirty="0" err="1">
                <a:latin typeface="Montserrat" pitchFamily="2" charset="0"/>
              </a:rPr>
              <a:t>LoRA</a:t>
            </a:r>
            <a:r>
              <a:rPr lang="nl-NL" sz="1200" dirty="0">
                <a:latin typeface="Montserrat" pitchFamily="2" charset="0"/>
              </a:rPr>
              <a:t> een gewicht nodig hebben, maken we dit gewicht weer 32 bits</a:t>
            </a:r>
          </a:p>
          <a:p>
            <a:r>
              <a:rPr lang="nl-NL" sz="1200" dirty="0">
                <a:latin typeface="Montserrat" pitchFamily="2" charset="0"/>
              </a:rPr>
              <a:t>Idee: Gebruik een “precies” maar “duur” format alleen wanneer dit nodig is</a:t>
            </a:r>
          </a:p>
          <a:p>
            <a:r>
              <a:rPr lang="nl-NL" sz="1200" dirty="0">
                <a:latin typeface="Montserrat" pitchFamily="2" charset="0"/>
              </a:rPr>
              <a:t>Methode: Moeilijke dingen met statistische distributies om waarden heen en weer te mappen</a:t>
            </a:r>
          </a:p>
        </p:txBody>
      </p:sp>
      <p:pic>
        <p:nvPicPr>
          <p:cNvPr id="6" name="Afbeelding 5" descr="Afbeelding met Graphics, grafische vormgeving, Lettertype, symbool&#10;&#10;Automatisch gegenereerde beschrijving">
            <a:extLst>
              <a:ext uri="{FF2B5EF4-FFF2-40B4-BE49-F238E27FC236}">
                <a16:creationId xmlns:a16="http://schemas.microsoft.com/office/drawing/2014/main" id="{24CA8A3B-7AB3-C3DB-0402-5D4E44157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pic>
        <p:nvPicPr>
          <p:cNvPr id="2" name="Afbeelding 1">
            <a:extLst>
              <a:ext uri="{FF2B5EF4-FFF2-40B4-BE49-F238E27FC236}">
                <a16:creationId xmlns:a16="http://schemas.microsoft.com/office/drawing/2014/main" id="{FA645843-E648-6C71-AE80-82057A131B8E}"/>
              </a:ext>
            </a:extLst>
          </p:cNvPr>
          <p:cNvPicPr>
            <a:picLocks noChangeAspect="1"/>
          </p:cNvPicPr>
          <p:nvPr/>
        </p:nvPicPr>
        <p:blipFill rotWithShape="1">
          <a:blip r:embed="rId3"/>
          <a:srcRect l="43182" t="36857" r="28484" b="38196"/>
          <a:stretch/>
        </p:blipFill>
        <p:spPr>
          <a:xfrm>
            <a:off x="7670997" y="2648532"/>
            <a:ext cx="4458588" cy="2110080"/>
          </a:xfrm>
          <a:prstGeom prst="rect">
            <a:avLst/>
          </a:prstGeom>
        </p:spPr>
      </p:pic>
    </p:spTree>
    <p:extLst>
      <p:ext uri="{BB962C8B-B14F-4D97-AF65-F5344CB8AC3E}">
        <p14:creationId xmlns:p14="http://schemas.microsoft.com/office/powerpoint/2010/main" val="5791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err="1">
                <a:latin typeface="Montserrat" pitchFamily="2" charset="0"/>
              </a:rPr>
              <a:t>Finetuning</a:t>
            </a:r>
            <a:r>
              <a:rPr lang="nl-NL" sz="3200" dirty="0">
                <a:latin typeface="Montserrat" pitchFamily="2" charset="0"/>
              </a:rPr>
              <a:t> </a:t>
            </a:r>
            <a:r>
              <a:rPr lang="nl-NL" sz="3200" dirty="0" err="1">
                <a:latin typeface="Montserrat" pitchFamily="2" charset="0"/>
              </a:rPr>
              <a:t>for</a:t>
            </a:r>
            <a:r>
              <a:rPr lang="nl-NL" sz="3200" dirty="0">
                <a:latin typeface="Montserrat" pitchFamily="2" charset="0"/>
              </a:rPr>
              <a:t> </a:t>
            </a:r>
            <a:r>
              <a:rPr lang="nl-NL" sz="3200" dirty="0" err="1">
                <a:latin typeface="Montserrat" pitchFamily="2" charset="0"/>
              </a:rPr>
              <a:t>Dummies</a:t>
            </a:r>
            <a:endParaRPr lang="nl-NL" sz="3200" dirty="0">
              <a:latin typeface="Montserrat" pitchFamily="2" charset="0"/>
            </a:endParaRP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8" y="1905000"/>
            <a:ext cx="5319350"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200" dirty="0">
                <a:latin typeface="Montserrat" pitchFamily="2" charset="0"/>
              </a:rPr>
              <a:t>Stel: Wij willen ons model meer leren over het sociaal domein</a:t>
            </a:r>
          </a:p>
          <a:p>
            <a:r>
              <a:rPr lang="nl-NL" sz="1200" dirty="0">
                <a:latin typeface="Montserrat" pitchFamily="2" charset="0"/>
              </a:rPr>
              <a:t>In ΔW worden de stukjes “voor het sociaal domein” alsnog in 32 bits precisie berekend</a:t>
            </a:r>
          </a:p>
          <a:p>
            <a:r>
              <a:rPr lang="nl-NL" sz="1200" dirty="0">
                <a:latin typeface="Montserrat" pitchFamily="2" charset="0"/>
              </a:rPr>
              <a:t>Alle andere stukjes worden tijdens onze training nauwelijks aangepast, die mogen best minder precies zijn</a:t>
            </a:r>
          </a:p>
          <a:p>
            <a:r>
              <a:rPr lang="nl-NL" sz="1200" dirty="0">
                <a:latin typeface="Montserrat" pitchFamily="2" charset="0"/>
              </a:rPr>
              <a:t>Uiteindelijk krijgt onze ΔW “veel” en “precieze” informatie over het sociaal domein, en niet of nauwelijks informatie over andere zaken.</a:t>
            </a:r>
          </a:p>
          <a:p>
            <a:pPr marL="0" indent="0">
              <a:buNone/>
            </a:pPr>
            <a:endParaRPr lang="nl-NL" sz="1200" dirty="0">
              <a:latin typeface="Montserrat" pitchFamily="2" charset="0"/>
            </a:endParaRPr>
          </a:p>
          <a:p>
            <a:pPr marL="0" indent="0">
              <a:buNone/>
            </a:pPr>
            <a:r>
              <a:rPr lang="nl-NL" sz="1200" dirty="0">
                <a:latin typeface="Montserrat" pitchFamily="2" charset="0"/>
              </a:rPr>
              <a:t>Intuïtief: Een waarde van bijna 0 hoeft niet heel precies te zijn</a:t>
            </a:r>
          </a:p>
          <a:p>
            <a:pPr marL="0" indent="0">
              <a:buNone/>
            </a:pPr>
            <a:endParaRPr lang="nl-NL" sz="1200" dirty="0">
              <a:latin typeface="Montserrat" pitchFamily="2" charset="0"/>
            </a:endParaRPr>
          </a:p>
          <a:p>
            <a:pPr marL="0" indent="0">
              <a:buNone/>
            </a:pPr>
            <a:r>
              <a:rPr lang="nl-NL" sz="1200" dirty="0">
                <a:latin typeface="Montserrat" pitchFamily="2" charset="0"/>
              </a:rPr>
              <a:t>(Q)</a:t>
            </a:r>
            <a:r>
              <a:rPr lang="nl-NL" sz="1200" dirty="0" err="1">
                <a:latin typeface="Montserrat" pitchFamily="2" charset="0"/>
              </a:rPr>
              <a:t>LoRA</a:t>
            </a:r>
            <a:r>
              <a:rPr lang="nl-NL" sz="1200" dirty="0">
                <a:latin typeface="Montserrat" pitchFamily="2" charset="0"/>
              </a:rPr>
              <a:t> is dus een voorbeeld van Parameter </a:t>
            </a:r>
            <a:r>
              <a:rPr lang="nl-NL" sz="1200" dirty="0" err="1">
                <a:latin typeface="Montserrat" pitchFamily="2" charset="0"/>
              </a:rPr>
              <a:t>Efficient</a:t>
            </a:r>
            <a:r>
              <a:rPr lang="nl-NL" sz="1200" dirty="0">
                <a:latin typeface="Montserrat" pitchFamily="2" charset="0"/>
              </a:rPr>
              <a:t> </a:t>
            </a:r>
            <a:r>
              <a:rPr lang="nl-NL" sz="1200" dirty="0" err="1">
                <a:latin typeface="Montserrat" pitchFamily="2" charset="0"/>
              </a:rPr>
              <a:t>Finetuning</a:t>
            </a:r>
            <a:r>
              <a:rPr lang="nl-NL" sz="1200" dirty="0">
                <a:latin typeface="Montserrat" pitchFamily="2" charset="0"/>
              </a:rPr>
              <a:t> (PEFT)</a:t>
            </a:r>
          </a:p>
          <a:p>
            <a:r>
              <a:rPr lang="nl-NL" sz="1200" dirty="0">
                <a:latin typeface="Montserrat" pitchFamily="2" charset="0"/>
              </a:rPr>
              <a:t>We leren het model nieuwe taken (</a:t>
            </a:r>
            <a:r>
              <a:rPr lang="nl-NL" sz="1200" dirty="0" err="1">
                <a:latin typeface="Montserrat" pitchFamily="2" charset="0"/>
              </a:rPr>
              <a:t>finetuning</a:t>
            </a:r>
            <a:r>
              <a:rPr lang="nl-NL" sz="1200" dirty="0">
                <a:latin typeface="Montserrat" pitchFamily="2" charset="0"/>
              </a:rPr>
              <a:t>)</a:t>
            </a:r>
          </a:p>
          <a:p>
            <a:r>
              <a:rPr lang="nl-NL" sz="1200" dirty="0">
                <a:latin typeface="Montserrat" pitchFamily="2" charset="0"/>
              </a:rPr>
              <a:t>Op een zo efficiënt mogelijke manier (door wiskundige “</a:t>
            </a:r>
            <a:r>
              <a:rPr lang="nl-NL" sz="1200" dirty="0" err="1">
                <a:latin typeface="Montserrat" pitchFamily="2" charset="0"/>
              </a:rPr>
              <a:t>hacks</a:t>
            </a:r>
            <a:r>
              <a:rPr lang="nl-NL" sz="1200" dirty="0">
                <a:latin typeface="Montserrat" pitchFamily="2" charset="0"/>
              </a:rPr>
              <a:t>” op parameters)</a:t>
            </a:r>
          </a:p>
        </p:txBody>
      </p:sp>
      <p:pic>
        <p:nvPicPr>
          <p:cNvPr id="6" name="Afbeelding 5" descr="Afbeelding met Graphics, grafische vormgeving, Lettertype, symbool&#10;&#10;Automatisch gegenereerde beschrijving">
            <a:extLst>
              <a:ext uri="{FF2B5EF4-FFF2-40B4-BE49-F238E27FC236}">
                <a16:creationId xmlns:a16="http://schemas.microsoft.com/office/drawing/2014/main" id="{24CA8A3B-7AB3-C3DB-0402-5D4E44157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pic>
        <p:nvPicPr>
          <p:cNvPr id="2" name="Afbeelding 1">
            <a:extLst>
              <a:ext uri="{FF2B5EF4-FFF2-40B4-BE49-F238E27FC236}">
                <a16:creationId xmlns:a16="http://schemas.microsoft.com/office/drawing/2014/main" id="{FA645843-E648-6C71-AE80-82057A131B8E}"/>
              </a:ext>
            </a:extLst>
          </p:cNvPr>
          <p:cNvPicPr>
            <a:picLocks noChangeAspect="1"/>
          </p:cNvPicPr>
          <p:nvPr/>
        </p:nvPicPr>
        <p:blipFill rotWithShape="1">
          <a:blip r:embed="rId3"/>
          <a:srcRect l="43182" t="36857" r="28484" b="38196"/>
          <a:stretch/>
        </p:blipFill>
        <p:spPr>
          <a:xfrm>
            <a:off x="7670997" y="2648532"/>
            <a:ext cx="4458588" cy="2110080"/>
          </a:xfrm>
          <a:prstGeom prst="rect">
            <a:avLst/>
          </a:prstGeom>
        </p:spPr>
      </p:pic>
    </p:spTree>
    <p:extLst>
      <p:ext uri="{BB962C8B-B14F-4D97-AF65-F5344CB8AC3E}">
        <p14:creationId xmlns:p14="http://schemas.microsoft.com/office/powerpoint/2010/main" val="78798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91440EE0-37FD-329D-7580-784D02C01736}"/>
              </a:ext>
            </a:extLst>
          </p:cNvPr>
          <p:cNvSpPr/>
          <p:nvPr/>
        </p:nvSpPr>
        <p:spPr>
          <a:xfrm>
            <a:off x="7128872" y="0"/>
            <a:ext cx="5061171" cy="6858000"/>
          </a:xfrm>
          <a:prstGeom prst="rect">
            <a:avLst/>
          </a:prstGeom>
          <a:gradFill flip="none" rotWithShape="1">
            <a:gsLst>
              <a:gs pos="0">
                <a:srgbClr val="8A1BB5"/>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itel 6">
            <a:extLst>
              <a:ext uri="{FF2B5EF4-FFF2-40B4-BE49-F238E27FC236}">
                <a16:creationId xmlns:a16="http://schemas.microsoft.com/office/drawing/2014/main" id="{039DA23A-0647-61FB-02A4-6A6135AC97B4}"/>
              </a:ext>
            </a:extLst>
          </p:cNvPr>
          <p:cNvSpPr txBox="1">
            <a:spLocks/>
          </p:cNvSpPr>
          <p:nvPr/>
        </p:nvSpPr>
        <p:spPr>
          <a:xfrm>
            <a:off x="712788" y="1060450"/>
            <a:ext cx="5383212" cy="5905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err="1">
                <a:latin typeface="Montserrat" pitchFamily="2" charset="0"/>
              </a:rPr>
              <a:t>Finetuning</a:t>
            </a:r>
            <a:r>
              <a:rPr lang="nl-NL" sz="3200" dirty="0">
                <a:latin typeface="Montserrat" pitchFamily="2" charset="0"/>
              </a:rPr>
              <a:t> in de praktijk</a:t>
            </a:r>
          </a:p>
        </p:txBody>
      </p:sp>
      <p:pic>
        <p:nvPicPr>
          <p:cNvPr id="11" name="Afbeelding 10" descr="Afbeelding met Graphics, Lettertype, grafische vormgeving, schermopname&#10;&#10;Automatisch gegenereerde beschrijving">
            <a:extLst>
              <a:ext uri="{FF2B5EF4-FFF2-40B4-BE49-F238E27FC236}">
                <a16:creationId xmlns:a16="http://schemas.microsoft.com/office/drawing/2014/main" id="{8972C5B5-3825-0769-7AB4-D06A4F990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
        <p:nvSpPr>
          <p:cNvPr id="2" name="Tijdelijke aanduiding voor tekst 8">
            <a:extLst>
              <a:ext uri="{FF2B5EF4-FFF2-40B4-BE49-F238E27FC236}">
                <a16:creationId xmlns:a16="http://schemas.microsoft.com/office/drawing/2014/main" id="{B1A4E36A-82B4-7492-B1D3-AF99D36E9299}"/>
              </a:ext>
            </a:extLst>
          </p:cNvPr>
          <p:cNvSpPr txBox="1">
            <a:spLocks/>
          </p:cNvSpPr>
          <p:nvPr/>
        </p:nvSpPr>
        <p:spPr>
          <a:xfrm>
            <a:off x="839788" y="1905000"/>
            <a:ext cx="5319350"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200" dirty="0">
                <a:latin typeface="Montserrat" pitchFamily="2" charset="0"/>
              </a:rPr>
              <a:t>Wat heb je nodig?</a:t>
            </a:r>
          </a:p>
          <a:p>
            <a:pPr marL="457200" lvl="1" indent="0">
              <a:buNone/>
            </a:pPr>
            <a:r>
              <a:rPr lang="nl-NL" sz="1200" dirty="0">
                <a:latin typeface="Montserrat" pitchFamily="2" charset="0"/>
              </a:rPr>
              <a:t>Alsnog veel werkgeheugen / een hele sterke computer</a:t>
            </a:r>
          </a:p>
          <a:p>
            <a:pPr marL="742950" lvl="1" indent="-285750"/>
            <a:r>
              <a:rPr lang="nl-NL" sz="1200" dirty="0">
                <a:latin typeface="Montserrat" pitchFamily="2" charset="0"/>
              </a:rPr>
              <a:t>Zelf gebruik ik een server op AWS met vier 48GB </a:t>
            </a:r>
            <a:r>
              <a:rPr lang="nl-NL" sz="1200" dirty="0" err="1">
                <a:latin typeface="Montserrat" pitchFamily="2" charset="0"/>
              </a:rPr>
              <a:t>GPU’s</a:t>
            </a:r>
            <a:endParaRPr lang="nl-NL" sz="1200" dirty="0">
              <a:latin typeface="Montserrat" pitchFamily="2" charset="0"/>
            </a:endParaRPr>
          </a:p>
          <a:p>
            <a:pPr marL="742950" lvl="1" indent="-285750"/>
            <a:endParaRPr lang="nl-NL" sz="1200" dirty="0">
              <a:latin typeface="Montserrat" pitchFamily="2" charset="0"/>
            </a:endParaRPr>
          </a:p>
          <a:p>
            <a:pPr marL="457200" lvl="1" indent="0">
              <a:buNone/>
            </a:pPr>
            <a:r>
              <a:rPr lang="nl-NL" sz="1200" dirty="0">
                <a:latin typeface="Montserrat" pitchFamily="2" charset="0"/>
              </a:rPr>
              <a:t>Duidelijk gelabelde data</a:t>
            </a:r>
          </a:p>
          <a:p>
            <a:pPr marL="742950" lvl="1" indent="-285750"/>
            <a:r>
              <a:rPr lang="nl-NL" sz="1200" dirty="0">
                <a:latin typeface="Montserrat" pitchFamily="2" charset="0"/>
              </a:rPr>
              <a:t>Wat wil je dat het model antwoord op een specifieke vraag?</a:t>
            </a:r>
          </a:p>
          <a:p>
            <a:pPr marL="742950" lvl="1" indent="-285750"/>
            <a:endParaRPr lang="nl-NL" sz="1200" dirty="0">
              <a:latin typeface="Montserrat" pitchFamily="2" charset="0"/>
            </a:endParaRPr>
          </a:p>
          <a:p>
            <a:pPr marL="457200" lvl="1" indent="0">
              <a:buNone/>
            </a:pPr>
            <a:r>
              <a:rPr lang="nl-NL" sz="1200" dirty="0">
                <a:latin typeface="Montserrat" pitchFamily="2" charset="0"/>
              </a:rPr>
              <a:t>Programmeurs, het liefst met kennis van AI / ML</a:t>
            </a:r>
          </a:p>
          <a:p>
            <a:pPr marL="742950" lvl="1" indent="-285750"/>
            <a:r>
              <a:rPr lang="nl-NL" sz="1200" dirty="0">
                <a:latin typeface="Montserrat" pitchFamily="2" charset="0"/>
              </a:rPr>
              <a:t>Data </a:t>
            </a:r>
            <a:r>
              <a:rPr lang="nl-NL" sz="1200" dirty="0" err="1">
                <a:latin typeface="Montserrat" pitchFamily="2" charset="0"/>
              </a:rPr>
              <a:t>Scientist</a:t>
            </a:r>
            <a:endParaRPr lang="nl-NL" sz="1200" dirty="0">
              <a:latin typeface="Montserrat" pitchFamily="2" charset="0"/>
            </a:endParaRPr>
          </a:p>
          <a:p>
            <a:pPr marL="742950" lvl="1" indent="-285750"/>
            <a:r>
              <a:rPr lang="nl-NL" sz="1200" dirty="0">
                <a:latin typeface="Montserrat" pitchFamily="2" charset="0"/>
              </a:rPr>
              <a:t>AI engineer</a:t>
            </a:r>
          </a:p>
          <a:p>
            <a:pPr marL="742950" lvl="1" indent="-285750"/>
            <a:r>
              <a:rPr lang="nl-NL" sz="1200" dirty="0" err="1">
                <a:latin typeface="Montserrat" pitchFamily="2" charset="0"/>
              </a:rPr>
              <a:t>Etc</a:t>
            </a:r>
            <a:r>
              <a:rPr lang="nl-NL" sz="1200" dirty="0">
                <a:latin typeface="Montserrat" pitchFamily="2" charset="0"/>
              </a:rPr>
              <a:t>…</a:t>
            </a:r>
          </a:p>
        </p:txBody>
      </p:sp>
      <p:pic>
        <p:nvPicPr>
          <p:cNvPr id="3" name="Picture 2">
            <a:extLst>
              <a:ext uri="{FF2B5EF4-FFF2-40B4-BE49-F238E27FC236}">
                <a16:creationId xmlns:a16="http://schemas.microsoft.com/office/drawing/2014/main" id="{43419825-A37C-054F-9730-EA4C90ABD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585" y="852576"/>
            <a:ext cx="2790556" cy="16701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50E7C7D-A5DA-FF12-4500-04A0617C6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7425" y="3614631"/>
            <a:ext cx="3436877" cy="215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514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91440EE0-37FD-329D-7580-784D02C01736}"/>
              </a:ext>
            </a:extLst>
          </p:cNvPr>
          <p:cNvSpPr/>
          <p:nvPr/>
        </p:nvSpPr>
        <p:spPr>
          <a:xfrm>
            <a:off x="7128872" y="0"/>
            <a:ext cx="5061171" cy="6858000"/>
          </a:xfrm>
          <a:prstGeom prst="rect">
            <a:avLst/>
          </a:prstGeom>
          <a:gradFill flip="none" rotWithShape="1">
            <a:gsLst>
              <a:gs pos="0">
                <a:srgbClr val="8A1BB5"/>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itel 6">
            <a:extLst>
              <a:ext uri="{FF2B5EF4-FFF2-40B4-BE49-F238E27FC236}">
                <a16:creationId xmlns:a16="http://schemas.microsoft.com/office/drawing/2014/main" id="{039DA23A-0647-61FB-02A4-6A6135AC97B4}"/>
              </a:ext>
            </a:extLst>
          </p:cNvPr>
          <p:cNvSpPr txBox="1">
            <a:spLocks/>
          </p:cNvSpPr>
          <p:nvPr/>
        </p:nvSpPr>
        <p:spPr>
          <a:xfrm>
            <a:off x="712788" y="1060450"/>
            <a:ext cx="5383212" cy="5905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err="1">
                <a:latin typeface="Montserrat" pitchFamily="2" charset="0"/>
              </a:rPr>
              <a:t>Finetuning</a:t>
            </a:r>
            <a:r>
              <a:rPr lang="nl-NL" sz="3200" dirty="0">
                <a:latin typeface="Montserrat" pitchFamily="2" charset="0"/>
              </a:rPr>
              <a:t> in de praktijk</a:t>
            </a:r>
          </a:p>
        </p:txBody>
      </p:sp>
      <p:pic>
        <p:nvPicPr>
          <p:cNvPr id="11" name="Afbeelding 10" descr="Afbeelding met Graphics, Lettertype, grafische vormgeving, schermopname&#10;&#10;Automatisch gegenereerde beschrijving">
            <a:extLst>
              <a:ext uri="{FF2B5EF4-FFF2-40B4-BE49-F238E27FC236}">
                <a16:creationId xmlns:a16="http://schemas.microsoft.com/office/drawing/2014/main" id="{8972C5B5-3825-0769-7AB4-D06A4F990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
        <p:nvSpPr>
          <p:cNvPr id="2" name="Tijdelijke aanduiding voor tekst 8">
            <a:extLst>
              <a:ext uri="{FF2B5EF4-FFF2-40B4-BE49-F238E27FC236}">
                <a16:creationId xmlns:a16="http://schemas.microsoft.com/office/drawing/2014/main" id="{B1A4E36A-82B4-7492-B1D3-AF99D36E9299}"/>
              </a:ext>
            </a:extLst>
          </p:cNvPr>
          <p:cNvSpPr txBox="1">
            <a:spLocks/>
          </p:cNvSpPr>
          <p:nvPr/>
        </p:nvSpPr>
        <p:spPr>
          <a:xfrm>
            <a:off x="839788" y="1905000"/>
            <a:ext cx="5319350"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200" dirty="0">
                <a:latin typeface="Montserrat" pitchFamily="2" charset="0"/>
              </a:rPr>
              <a:t>Wat kun je er mee?</a:t>
            </a:r>
          </a:p>
          <a:p>
            <a:r>
              <a:rPr lang="nl-NL" sz="1200" dirty="0">
                <a:latin typeface="Montserrat" pitchFamily="2" charset="0"/>
              </a:rPr>
              <a:t>Organisatie specifieke vraagstukken beantwoorden</a:t>
            </a:r>
          </a:p>
          <a:p>
            <a:r>
              <a:rPr lang="nl-NL" sz="1200" dirty="0">
                <a:latin typeface="Montserrat" pitchFamily="2" charset="0"/>
              </a:rPr>
              <a:t>Al je data en gegevens intern houden</a:t>
            </a:r>
          </a:p>
          <a:p>
            <a:r>
              <a:rPr lang="nl-NL" sz="1200" dirty="0">
                <a:latin typeface="Montserrat" pitchFamily="2" charset="0"/>
              </a:rPr>
              <a:t>(Delen van) je model openstellen voor klanten, zonder dat zei de data kunnen zien</a:t>
            </a:r>
          </a:p>
          <a:p>
            <a:pPr marL="0" indent="0">
              <a:buNone/>
            </a:pPr>
            <a:endParaRPr lang="nl-NL" sz="1200" dirty="0">
              <a:latin typeface="Montserrat" pitchFamily="2" charset="0"/>
            </a:endParaRPr>
          </a:p>
          <a:p>
            <a:pPr marL="0" indent="0">
              <a:buNone/>
            </a:pPr>
            <a:r>
              <a:rPr lang="nl-NL" sz="1200" dirty="0">
                <a:latin typeface="Montserrat" pitchFamily="2" charset="0"/>
              </a:rPr>
              <a:t>Heb je voorbeelden?</a:t>
            </a:r>
          </a:p>
          <a:p>
            <a:r>
              <a:rPr lang="nl-NL" sz="1200" dirty="0">
                <a:latin typeface="Montserrat" pitchFamily="2" charset="0"/>
              </a:rPr>
              <a:t>Zelf heb ik modellen gefinetuned om:</a:t>
            </a:r>
          </a:p>
          <a:p>
            <a:r>
              <a:rPr lang="nl-NL" sz="1200" dirty="0">
                <a:latin typeface="Montserrat" pitchFamily="2" charset="0"/>
              </a:rPr>
              <a:t>(</a:t>
            </a:r>
            <a:r>
              <a:rPr lang="nl-NL" sz="1200" dirty="0" err="1">
                <a:latin typeface="Montserrat" pitchFamily="2" charset="0"/>
              </a:rPr>
              <a:t>arbeids</a:t>
            </a:r>
            <a:r>
              <a:rPr lang="nl-NL" sz="1200" dirty="0">
                <a:latin typeface="Montserrat" pitchFamily="2" charset="0"/>
              </a:rPr>
              <a:t>)contracten en overeenkomsten in huisstijl te genereren</a:t>
            </a:r>
          </a:p>
          <a:p>
            <a:r>
              <a:rPr lang="nl-NL" sz="1200" dirty="0" err="1">
                <a:latin typeface="Montserrat" pitchFamily="2" charset="0"/>
              </a:rPr>
              <a:t>Veelgestelde</a:t>
            </a:r>
            <a:r>
              <a:rPr lang="nl-NL" sz="1200" dirty="0">
                <a:latin typeface="Montserrat" pitchFamily="2" charset="0"/>
              </a:rPr>
              <a:t> vragen binnen het sociaal domein te beantwoorden (Q&amp;A </a:t>
            </a:r>
            <a:r>
              <a:rPr lang="nl-NL" sz="1200" dirty="0" err="1">
                <a:latin typeface="Montserrat" pitchFamily="2" charset="0"/>
              </a:rPr>
              <a:t>chatbot</a:t>
            </a:r>
            <a:r>
              <a:rPr lang="nl-NL" sz="1200" dirty="0">
                <a:latin typeface="Montserrat" pitchFamily="2" charset="0"/>
              </a:rPr>
              <a:t>)</a:t>
            </a:r>
          </a:p>
          <a:p>
            <a:pPr marL="0" indent="0">
              <a:buNone/>
            </a:pPr>
            <a:endParaRPr lang="nl-NL" sz="1200" dirty="0">
              <a:latin typeface="Montserrat" pitchFamily="2" charset="0"/>
            </a:endParaRPr>
          </a:p>
          <a:p>
            <a:pPr marL="0" indent="0">
              <a:buNone/>
            </a:pPr>
            <a:r>
              <a:rPr lang="nl-NL" sz="1200" dirty="0">
                <a:latin typeface="Montserrat" pitchFamily="2" charset="0"/>
              </a:rPr>
              <a:t>Domein specifieke marketingteksten</a:t>
            </a:r>
          </a:p>
          <a:p>
            <a:r>
              <a:rPr lang="nl-NL" sz="1200" dirty="0">
                <a:latin typeface="Montserrat" pitchFamily="2" charset="0"/>
              </a:rPr>
              <a:t>Chat G-Piet (</a:t>
            </a:r>
            <a:r>
              <a:rPr lang="nl-NL" sz="1200" dirty="0" err="1">
                <a:latin typeface="Montserrat" pitchFamily="2" charset="0"/>
              </a:rPr>
              <a:t>CoolBlue</a:t>
            </a:r>
            <a:r>
              <a:rPr lang="nl-NL" sz="1200" dirty="0">
                <a:latin typeface="Montserrat" pitchFamily="2" charset="0"/>
              </a:rPr>
              <a:t>)</a:t>
            </a:r>
          </a:p>
        </p:txBody>
      </p:sp>
    </p:spTree>
    <p:extLst>
      <p:ext uri="{BB962C8B-B14F-4D97-AF65-F5344CB8AC3E}">
        <p14:creationId xmlns:p14="http://schemas.microsoft.com/office/powerpoint/2010/main" val="156376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tekst, schermopname, Lettertype, ontwerp&#10;&#10;Automatisch gegenereerde beschrijving">
            <a:extLst>
              <a:ext uri="{FF2B5EF4-FFF2-40B4-BE49-F238E27FC236}">
                <a16:creationId xmlns:a16="http://schemas.microsoft.com/office/drawing/2014/main" id="{F5537F03-4784-A6AF-F4D2-8A6395E3C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917"/>
            <a:ext cx="12192000" cy="6348165"/>
          </a:xfrm>
          <a:prstGeom prst="rect">
            <a:avLst/>
          </a:prstGeom>
        </p:spPr>
      </p:pic>
      <p:sp>
        <p:nvSpPr>
          <p:cNvPr id="2" name="Rechthoek 1">
            <a:extLst>
              <a:ext uri="{FF2B5EF4-FFF2-40B4-BE49-F238E27FC236}">
                <a16:creationId xmlns:a16="http://schemas.microsoft.com/office/drawing/2014/main" id="{BC4C1C53-7B70-FA66-24AD-00146AB8FD45}"/>
              </a:ext>
            </a:extLst>
          </p:cNvPr>
          <p:cNvSpPr/>
          <p:nvPr/>
        </p:nvSpPr>
        <p:spPr>
          <a:xfrm>
            <a:off x="0" y="0"/>
            <a:ext cx="12274550" cy="4953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2" descr="Afbeelding met Graphics, Lettertype, grafische vormgeving, schermopname&#10;&#10;Automatisch gegenereerde beschrijving">
            <a:extLst>
              <a:ext uri="{FF2B5EF4-FFF2-40B4-BE49-F238E27FC236}">
                <a16:creationId xmlns:a16="http://schemas.microsoft.com/office/drawing/2014/main" id="{C0A405F6-42CF-3AB5-B55E-2EA59BABB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pic>
        <p:nvPicPr>
          <p:cNvPr id="4" name="Afbeelding 3" descr="Afbeelding met Graphics, grafische vormgeving, Lettertype, symbool&#10;&#10;Automatisch gegenereerde beschrijving">
            <a:extLst>
              <a:ext uri="{FF2B5EF4-FFF2-40B4-BE49-F238E27FC236}">
                <a16:creationId xmlns:a16="http://schemas.microsoft.com/office/drawing/2014/main" id="{A6B53353-5A4B-39FD-D6B8-5E58D3FD1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spTree>
    <p:extLst>
      <p:ext uri="{BB962C8B-B14F-4D97-AF65-F5344CB8AC3E}">
        <p14:creationId xmlns:p14="http://schemas.microsoft.com/office/powerpoint/2010/main" val="3929844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A0EF0442-1709-79D6-E811-6F5811AC56F7}"/>
              </a:ext>
            </a:extLst>
          </p:cNvPr>
          <p:cNvSpPr>
            <a:spLocks noGrp="1"/>
          </p:cNvSpPr>
          <p:nvPr>
            <p:ph type="title"/>
          </p:nvPr>
        </p:nvSpPr>
        <p:spPr>
          <a:xfrm>
            <a:off x="712788" y="1060450"/>
            <a:ext cx="5383212" cy="590550"/>
          </a:xfrm>
        </p:spPr>
        <p:txBody>
          <a:bodyPr/>
          <a:lstStyle/>
          <a:p>
            <a:r>
              <a:rPr lang="nl-NL" dirty="0">
                <a:latin typeface="Montserrat" pitchFamily="2" charset="0"/>
              </a:rPr>
              <a:t>Doelen voor vandaag</a:t>
            </a:r>
          </a:p>
        </p:txBody>
      </p:sp>
      <p:sp>
        <p:nvSpPr>
          <p:cNvPr id="9" name="Tijdelijke aanduiding voor tekst 8">
            <a:extLst>
              <a:ext uri="{FF2B5EF4-FFF2-40B4-BE49-F238E27FC236}">
                <a16:creationId xmlns:a16="http://schemas.microsoft.com/office/drawing/2014/main" id="{D9DA4DB4-EC20-9077-5C14-E07C880D7E64}"/>
              </a:ext>
            </a:extLst>
          </p:cNvPr>
          <p:cNvSpPr>
            <a:spLocks noGrp="1"/>
          </p:cNvSpPr>
          <p:nvPr>
            <p:ph type="body" sz="half" idx="2"/>
          </p:nvPr>
        </p:nvSpPr>
        <p:spPr>
          <a:xfrm>
            <a:off x="839788" y="1905000"/>
            <a:ext cx="4430712" cy="3811588"/>
          </a:xfrm>
        </p:spPr>
        <p:txBody>
          <a:bodyPr>
            <a:normAutofit fontScale="77500" lnSpcReduction="20000"/>
          </a:bodyPr>
          <a:lstStyle/>
          <a:p>
            <a:pPr marL="285750" indent="-285750">
              <a:buFont typeface="Wingdings" panose="05000000000000000000" pitchFamily="2" charset="2"/>
              <a:buChar char="q"/>
            </a:pPr>
            <a:r>
              <a:rPr lang="nl-NL" sz="1600" dirty="0">
                <a:latin typeface="Montserrat" pitchFamily="2" charset="0"/>
              </a:rPr>
              <a:t>Iedereen </a:t>
            </a:r>
            <a:r>
              <a:rPr lang="nl-NL" sz="1600" i="1" dirty="0">
                <a:latin typeface="Montserrat" pitchFamily="2" charset="0"/>
              </a:rPr>
              <a:t>begrijpt</a:t>
            </a:r>
            <a:r>
              <a:rPr lang="nl-NL" sz="1600" dirty="0">
                <a:latin typeface="Montserrat" pitchFamily="2" charset="0"/>
              </a:rPr>
              <a:t> wat Generatieve AI is</a:t>
            </a:r>
          </a:p>
          <a:p>
            <a:pPr marL="285750" indent="-285750">
              <a:buFont typeface="Wingdings" panose="05000000000000000000" pitchFamily="2" charset="2"/>
              <a:buChar char="q"/>
            </a:pPr>
            <a:endParaRPr lang="nl-NL" sz="1600" dirty="0">
              <a:latin typeface="Montserrat" pitchFamily="2" charset="0"/>
            </a:endParaRPr>
          </a:p>
          <a:p>
            <a:pPr marL="285750" indent="-285750">
              <a:buFont typeface="Wingdings" panose="05000000000000000000" pitchFamily="2" charset="2"/>
              <a:buChar char="q"/>
            </a:pPr>
            <a:r>
              <a:rPr lang="nl-NL" sz="1600" dirty="0">
                <a:latin typeface="Montserrat" pitchFamily="2" charset="0"/>
              </a:rPr>
              <a:t>Iedereen </a:t>
            </a:r>
            <a:r>
              <a:rPr lang="nl-NL" sz="1600" i="1" dirty="0">
                <a:latin typeface="Montserrat" pitchFamily="2" charset="0"/>
              </a:rPr>
              <a:t>begrijpt</a:t>
            </a:r>
            <a:r>
              <a:rPr lang="nl-NL" sz="1600" dirty="0">
                <a:latin typeface="Montserrat" pitchFamily="2" charset="0"/>
              </a:rPr>
              <a:t> (intuïtief) hoe Generatieve AI werkt</a:t>
            </a:r>
          </a:p>
          <a:p>
            <a:pPr marL="285750" indent="-285750">
              <a:buFont typeface="Wingdings" panose="05000000000000000000" pitchFamily="2" charset="2"/>
              <a:buChar char="q"/>
            </a:pPr>
            <a:endParaRPr lang="nl-NL" sz="1600" dirty="0">
              <a:latin typeface="Montserrat" pitchFamily="2" charset="0"/>
            </a:endParaRPr>
          </a:p>
          <a:p>
            <a:pPr marL="285750" indent="-285750">
              <a:buFont typeface="Wingdings" panose="05000000000000000000" pitchFamily="2" charset="2"/>
              <a:buChar char="q"/>
            </a:pPr>
            <a:r>
              <a:rPr lang="nl-NL" sz="1600" dirty="0">
                <a:latin typeface="Montserrat" pitchFamily="2" charset="0"/>
              </a:rPr>
              <a:t>Iedereen verlaat de zaal met </a:t>
            </a:r>
            <a:r>
              <a:rPr lang="nl-NL" sz="1600" i="1" dirty="0">
                <a:latin typeface="Montserrat" pitchFamily="2" charset="0"/>
              </a:rPr>
              <a:t>inspiratie</a:t>
            </a:r>
            <a:r>
              <a:rPr lang="nl-NL" sz="1600" dirty="0">
                <a:latin typeface="Montserrat" pitchFamily="2" charset="0"/>
              </a:rPr>
              <a:t> over hoe Generatieve AI in hun organisatie kan worden toegepast</a:t>
            </a:r>
          </a:p>
          <a:p>
            <a:pPr marL="285750" indent="-285750">
              <a:buFont typeface="Wingdings" panose="05000000000000000000" pitchFamily="2" charset="2"/>
              <a:buChar char="q"/>
            </a:pPr>
            <a:endParaRPr lang="nl-NL" sz="1600" dirty="0">
              <a:latin typeface="Montserrat" pitchFamily="2" charset="0"/>
            </a:endParaRPr>
          </a:p>
          <a:p>
            <a:pPr marL="285750" indent="-285750">
              <a:buFont typeface="Wingdings" panose="05000000000000000000" pitchFamily="2" charset="2"/>
              <a:buChar char="q"/>
            </a:pPr>
            <a:r>
              <a:rPr lang="nl-NL" sz="1600" dirty="0">
                <a:latin typeface="Montserrat" pitchFamily="2" charset="0"/>
              </a:rPr>
              <a:t>Tijdens het werken met Generatieve AI, kunnen we meer dan slechts chatgpt.com openen</a:t>
            </a:r>
          </a:p>
          <a:p>
            <a:pPr marL="285750" indent="-285750">
              <a:buFont typeface="Wingdings" panose="05000000000000000000" pitchFamily="2" charset="2"/>
              <a:buChar char="q"/>
            </a:pPr>
            <a:endParaRPr lang="nl-NL" sz="1600" dirty="0">
              <a:latin typeface="Montserrat" pitchFamily="2" charset="0"/>
            </a:endParaRPr>
          </a:p>
          <a:p>
            <a:pPr marL="285750" indent="-285750">
              <a:buFont typeface="Wingdings" panose="05000000000000000000" pitchFamily="2" charset="2"/>
              <a:buChar char="q"/>
            </a:pPr>
            <a:r>
              <a:rPr lang="nl-NL" sz="1600" dirty="0">
                <a:latin typeface="Montserrat" pitchFamily="2" charset="0"/>
              </a:rPr>
              <a:t>Het verkrijgen van inzicht in de </a:t>
            </a:r>
            <a:r>
              <a:rPr lang="nl-NL" sz="1600" i="1" dirty="0">
                <a:latin typeface="Montserrat" pitchFamily="2" charset="0"/>
              </a:rPr>
              <a:t>kansen</a:t>
            </a:r>
            <a:r>
              <a:rPr lang="nl-NL" sz="1600" dirty="0">
                <a:latin typeface="Montserrat" pitchFamily="2" charset="0"/>
              </a:rPr>
              <a:t> en </a:t>
            </a:r>
            <a:r>
              <a:rPr lang="nl-NL" sz="1600" i="1" dirty="0">
                <a:latin typeface="Montserrat" pitchFamily="2" charset="0"/>
              </a:rPr>
              <a:t>gevaren</a:t>
            </a:r>
            <a:r>
              <a:rPr lang="nl-NL" sz="1600" dirty="0">
                <a:latin typeface="Montserrat" pitchFamily="2" charset="0"/>
              </a:rPr>
              <a:t> van Generatieve AI</a:t>
            </a:r>
          </a:p>
          <a:p>
            <a:pPr marL="285750" indent="-285750">
              <a:buFont typeface="Wingdings" panose="05000000000000000000" pitchFamily="2" charset="2"/>
              <a:buChar char="q"/>
            </a:pPr>
            <a:endParaRPr lang="nl-NL" sz="1600" dirty="0">
              <a:latin typeface="Montserrat" pitchFamily="2" charset="0"/>
            </a:endParaRPr>
          </a:p>
          <a:p>
            <a:pPr marL="285750" indent="-285750">
              <a:buFont typeface="Wingdings" panose="05000000000000000000" pitchFamily="2" charset="2"/>
              <a:buChar char="q"/>
            </a:pPr>
            <a:r>
              <a:rPr lang="nl-NL" sz="1600" i="1" dirty="0">
                <a:latin typeface="Montserrat" pitchFamily="2" charset="0"/>
              </a:rPr>
              <a:t>Kennisneming</a:t>
            </a:r>
            <a:r>
              <a:rPr lang="nl-NL" sz="1600" dirty="0">
                <a:latin typeface="Montserrat" pitchFamily="2" charset="0"/>
              </a:rPr>
              <a:t> van moderne technieken, om Generatieve AI te gebruiken in </a:t>
            </a:r>
            <a:r>
              <a:rPr lang="nl-NL" sz="1600" i="1" dirty="0">
                <a:latin typeface="Montserrat" pitchFamily="2" charset="0"/>
              </a:rPr>
              <a:t>organisatie specifieke</a:t>
            </a:r>
            <a:r>
              <a:rPr lang="nl-NL" sz="1600" dirty="0">
                <a:latin typeface="Montserrat" pitchFamily="2" charset="0"/>
              </a:rPr>
              <a:t> applicaties</a:t>
            </a:r>
            <a:endParaRPr lang="nl-NL" sz="1600" i="1" dirty="0">
              <a:latin typeface="Montserrat" pitchFamily="2" charset="0"/>
            </a:endParaRPr>
          </a:p>
          <a:p>
            <a:pPr marL="285750" indent="-285750">
              <a:buFont typeface="Wingdings" panose="05000000000000000000" pitchFamily="2" charset="2"/>
              <a:buChar char="q"/>
            </a:pPr>
            <a:endParaRPr lang="nl-NL" dirty="0"/>
          </a:p>
        </p:txBody>
      </p:sp>
      <p:pic>
        <p:nvPicPr>
          <p:cNvPr id="11" name="Afbeelding 10">
            <a:extLst>
              <a:ext uri="{FF2B5EF4-FFF2-40B4-BE49-F238E27FC236}">
                <a16:creationId xmlns:a16="http://schemas.microsoft.com/office/drawing/2014/main" id="{3529C3D9-6DD4-240F-A8D8-51068B248D6B}"/>
              </a:ext>
            </a:extLst>
          </p:cNvPr>
          <p:cNvPicPr>
            <a:picLocks noChangeAspect="1"/>
          </p:cNvPicPr>
          <p:nvPr/>
        </p:nvPicPr>
        <p:blipFill>
          <a:blip r:embed="rId2"/>
          <a:stretch>
            <a:fillRect/>
          </a:stretch>
        </p:blipFill>
        <p:spPr>
          <a:xfrm>
            <a:off x="7050157" y="-19971"/>
            <a:ext cx="5141843" cy="687797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t 3">
                <a:extLst>
                  <a:ext uri="{FF2B5EF4-FFF2-40B4-BE49-F238E27FC236}">
                    <a16:creationId xmlns:a16="http://schemas.microsoft.com/office/drawing/2014/main" id="{3D82786A-866A-C4E2-3EF2-4D2DADC9DCDB}"/>
                  </a:ext>
                </a:extLst>
              </p14:cNvPr>
              <p14:cNvContentPartPr/>
              <p14:nvPr/>
            </p14:nvContentPartPr>
            <p14:xfrm>
              <a:off x="916370" y="1771954"/>
              <a:ext cx="329400" cy="211320"/>
            </p14:xfrm>
          </p:contentPart>
        </mc:Choice>
        <mc:Fallback xmlns="">
          <p:pic>
            <p:nvPicPr>
              <p:cNvPr id="4" name="Inkt 3">
                <a:extLst>
                  <a:ext uri="{FF2B5EF4-FFF2-40B4-BE49-F238E27FC236}">
                    <a16:creationId xmlns:a16="http://schemas.microsoft.com/office/drawing/2014/main" id="{3D82786A-866A-C4E2-3EF2-4D2DADC9DCDB}"/>
                  </a:ext>
                </a:extLst>
              </p:cNvPr>
              <p:cNvPicPr/>
              <p:nvPr/>
            </p:nvPicPr>
            <p:blipFill>
              <a:blip r:embed="rId4"/>
              <a:stretch>
                <a:fillRect/>
              </a:stretch>
            </p:blipFill>
            <p:spPr>
              <a:xfrm>
                <a:off x="910250" y="1765834"/>
                <a:ext cx="341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t 4">
                <a:extLst>
                  <a:ext uri="{FF2B5EF4-FFF2-40B4-BE49-F238E27FC236}">
                    <a16:creationId xmlns:a16="http://schemas.microsoft.com/office/drawing/2014/main" id="{D3676C43-F869-FFDA-EDC0-26212C23CB53}"/>
                  </a:ext>
                </a:extLst>
              </p14:cNvPr>
              <p14:cNvContentPartPr/>
              <p14:nvPr/>
            </p14:nvContentPartPr>
            <p14:xfrm>
              <a:off x="909181" y="2305287"/>
              <a:ext cx="335160" cy="209520"/>
            </p14:xfrm>
          </p:contentPart>
        </mc:Choice>
        <mc:Fallback xmlns="">
          <p:pic>
            <p:nvPicPr>
              <p:cNvPr id="5" name="Inkt 4">
                <a:extLst>
                  <a:ext uri="{FF2B5EF4-FFF2-40B4-BE49-F238E27FC236}">
                    <a16:creationId xmlns:a16="http://schemas.microsoft.com/office/drawing/2014/main" id="{D3676C43-F869-FFDA-EDC0-26212C23CB53}"/>
                  </a:ext>
                </a:extLst>
              </p:cNvPr>
              <p:cNvPicPr/>
              <p:nvPr/>
            </p:nvPicPr>
            <p:blipFill>
              <a:blip r:embed="rId6"/>
              <a:stretch>
                <a:fillRect/>
              </a:stretch>
            </p:blipFill>
            <p:spPr>
              <a:xfrm>
                <a:off x="903061" y="2299167"/>
                <a:ext cx="3474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t 5">
                <a:extLst>
                  <a:ext uri="{FF2B5EF4-FFF2-40B4-BE49-F238E27FC236}">
                    <a16:creationId xmlns:a16="http://schemas.microsoft.com/office/drawing/2014/main" id="{639BA289-A244-A83F-7AD2-F9CA5FAB9592}"/>
                  </a:ext>
                </a:extLst>
              </p14:cNvPr>
              <p14:cNvContentPartPr/>
              <p14:nvPr/>
            </p14:nvContentPartPr>
            <p14:xfrm>
              <a:off x="899450" y="2973530"/>
              <a:ext cx="363240" cy="168120"/>
            </p14:xfrm>
          </p:contentPart>
        </mc:Choice>
        <mc:Fallback xmlns="">
          <p:pic>
            <p:nvPicPr>
              <p:cNvPr id="6" name="Inkt 5">
                <a:extLst>
                  <a:ext uri="{FF2B5EF4-FFF2-40B4-BE49-F238E27FC236}">
                    <a16:creationId xmlns:a16="http://schemas.microsoft.com/office/drawing/2014/main" id="{639BA289-A244-A83F-7AD2-F9CA5FAB9592}"/>
                  </a:ext>
                </a:extLst>
              </p:cNvPr>
              <p:cNvPicPr/>
              <p:nvPr/>
            </p:nvPicPr>
            <p:blipFill>
              <a:blip r:embed="rId8"/>
              <a:stretch>
                <a:fillRect/>
              </a:stretch>
            </p:blipFill>
            <p:spPr>
              <a:xfrm>
                <a:off x="893330" y="2967410"/>
                <a:ext cx="3754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t 7">
                <a:extLst>
                  <a:ext uri="{FF2B5EF4-FFF2-40B4-BE49-F238E27FC236}">
                    <a16:creationId xmlns:a16="http://schemas.microsoft.com/office/drawing/2014/main" id="{F198F690-A0C5-6980-6C44-C796940D1ABC}"/>
                  </a:ext>
                </a:extLst>
              </p14:cNvPr>
              <p14:cNvContentPartPr/>
              <p14:nvPr/>
            </p14:nvContentPartPr>
            <p14:xfrm>
              <a:off x="888830" y="3677583"/>
              <a:ext cx="455400" cy="225000"/>
            </p14:xfrm>
          </p:contentPart>
        </mc:Choice>
        <mc:Fallback xmlns="">
          <p:pic>
            <p:nvPicPr>
              <p:cNvPr id="8" name="Inkt 7">
                <a:extLst>
                  <a:ext uri="{FF2B5EF4-FFF2-40B4-BE49-F238E27FC236}">
                    <a16:creationId xmlns:a16="http://schemas.microsoft.com/office/drawing/2014/main" id="{F198F690-A0C5-6980-6C44-C796940D1ABC}"/>
                  </a:ext>
                </a:extLst>
              </p:cNvPr>
              <p:cNvPicPr/>
              <p:nvPr/>
            </p:nvPicPr>
            <p:blipFill>
              <a:blip r:embed="rId10"/>
              <a:stretch>
                <a:fillRect/>
              </a:stretch>
            </p:blipFill>
            <p:spPr>
              <a:xfrm>
                <a:off x="882710" y="3671463"/>
                <a:ext cx="467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t 13">
                <a:extLst>
                  <a:ext uri="{FF2B5EF4-FFF2-40B4-BE49-F238E27FC236}">
                    <a16:creationId xmlns:a16="http://schemas.microsoft.com/office/drawing/2014/main" id="{92D3D003-A554-A65C-B7CA-FD70EC410167}"/>
                  </a:ext>
                </a:extLst>
              </p14:cNvPr>
              <p14:cNvContentPartPr/>
              <p14:nvPr/>
            </p14:nvContentPartPr>
            <p14:xfrm>
              <a:off x="920690" y="4986700"/>
              <a:ext cx="255600" cy="198000"/>
            </p14:xfrm>
          </p:contentPart>
        </mc:Choice>
        <mc:Fallback xmlns="">
          <p:pic>
            <p:nvPicPr>
              <p:cNvPr id="14" name="Inkt 13">
                <a:extLst>
                  <a:ext uri="{FF2B5EF4-FFF2-40B4-BE49-F238E27FC236}">
                    <a16:creationId xmlns:a16="http://schemas.microsoft.com/office/drawing/2014/main" id="{92D3D003-A554-A65C-B7CA-FD70EC410167}"/>
                  </a:ext>
                </a:extLst>
              </p:cNvPr>
              <p:cNvPicPr/>
              <p:nvPr/>
            </p:nvPicPr>
            <p:blipFill>
              <a:blip r:embed="rId12"/>
              <a:stretch>
                <a:fillRect/>
              </a:stretch>
            </p:blipFill>
            <p:spPr>
              <a:xfrm>
                <a:off x="914570" y="4980580"/>
                <a:ext cx="2678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t 14">
                <a:extLst>
                  <a:ext uri="{FF2B5EF4-FFF2-40B4-BE49-F238E27FC236}">
                    <a16:creationId xmlns:a16="http://schemas.microsoft.com/office/drawing/2014/main" id="{EA88C834-78BF-5B6D-00A7-55CF7B6AFF01}"/>
                  </a:ext>
                </a:extLst>
              </p14:cNvPr>
              <p14:cNvContentPartPr/>
              <p14:nvPr/>
            </p14:nvContentPartPr>
            <p14:xfrm>
              <a:off x="888830" y="4355812"/>
              <a:ext cx="255600" cy="198000"/>
            </p14:xfrm>
          </p:contentPart>
        </mc:Choice>
        <mc:Fallback xmlns="">
          <p:pic>
            <p:nvPicPr>
              <p:cNvPr id="15" name="Inkt 14">
                <a:extLst>
                  <a:ext uri="{FF2B5EF4-FFF2-40B4-BE49-F238E27FC236}">
                    <a16:creationId xmlns:a16="http://schemas.microsoft.com/office/drawing/2014/main" id="{EA88C834-78BF-5B6D-00A7-55CF7B6AFF01}"/>
                  </a:ext>
                </a:extLst>
              </p:cNvPr>
              <p:cNvPicPr/>
              <p:nvPr/>
            </p:nvPicPr>
            <p:blipFill>
              <a:blip r:embed="rId12"/>
              <a:stretch>
                <a:fillRect/>
              </a:stretch>
            </p:blipFill>
            <p:spPr>
              <a:xfrm>
                <a:off x="882710" y="4349692"/>
                <a:ext cx="267840" cy="210240"/>
              </a:xfrm>
              <a:prstGeom prst="rect">
                <a:avLst/>
              </a:prstGeom>
            </p:spPr>
          </p:pic>
        </mc:Fallback>
      </mc:AlternateContent>
    </p:spTree>
    <p:extLst>
      <p:ext uri="{BB962C8B-B14F-4D97-AF65-F5344CB8AC3E}">
        <p14:creationId xmlns:p14="http://schemas.microsoft.com/office/powerpoint/2010/main" val="124969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982390E6-0750-EAD2-03F4-8C1D0BD03673}"/>
              </a:ext>
            </a:extLst>
          </p:cNvPr>
          <p:cNvSpPr txBox="1"/>
          <p:nvPr/>
        </p:nvSpPr>
        <p:spPr>
          <a:xfrm>
            <a:off x="839788" y="1905000"/>
            <a:ext cx="4430712" cy="1815882"/>
          </a:xfrm>
          <a:prstGeom prst="rect">
            <a:avLst/>
          </a:prstGeom>
          <a:noFill/>
        </p:spPr>
        <p:txBody>
          <a:bodyPr wrap="square">
            <a:spAutoFit/>
          </a:bodyPr>
          <a:lstStyle/>
          <a:p>
            <a:r>
              <a:rPr lang="en-US" sz="1600" b="0" i="1" dirty="0">
                <a:solidFill>
                  <a:schemeClr val="bg2">
                    <a:lumMod val="50000"/>
                  </a:schemeClr>
                </a:solidFill>
                <a:effectLst/>
                <a:latin typeface="Montserrat" pitchFamily="2" charset="0"/>
              </a:rPr>
              <a:t>“Generative AI is a type of artificial intelligence technology that broadly describes machine learning systems capable of generating text, images, code or other types of content, often in response to a prompt entered by a user.”</a:t>
            </a:r>
          </a:p>
          <a:p>
            <a:r>
              <a:rPr lang="en-US" sz="1600" i="1" dirty="0">
                <a:solidFill>
                  <a:schemeClr val="bg2">
                    <a:lumMod val="50000"/>
                  </a:schemeClr>
                </a:solidFill>
                <a:latin typeface="Montserrat" pitchFamily="2" charset="0"/>
              </a:rPr>
              <a:t>- TechRepublic</a:t>
            </a:r>
            <a:endParaRPr lang="nl-NL" sz="1600" i="1" dirty="0">
              <a:solidFill>
                <a:schemeClr val="bg2">
                  <a:lumMod val="50000"/>
                </a:schemeClr>
              </a:solidFill>
              <a:latin typeface="Montserrat" pitchFamily="2" charset="0"/>
            </a:endParaRPr>
          </a:p>
        </p:txBody>
      </p:sp>
      <p:grpSp>
        <p:nvGrpSpPr>
          <p:cNvPr id="4" name="Groep 3">
            <a:extLst>
              <a:ext uri="{FF2B5EF4-FFF2-40B4-BE49-F238E27FC236}">
                <a16:creationId xmlns:a16="http://schemas.microsoft.com/office/drawing/2014/main" id="{633A21E5-182A-68A5-25A6-264BD8F1414D}"/>
              </a:ext>
            </a:extLst>
          </p:cNvPr>
          <p:cNvGrpSpPr/>
          <p:nvPr/>
        </p:nvGrpSpPr>
        <p:grpSpPr>
          <a:xfrm>
            <a:off x="7315201" y="0"/>
            <a:ext cx="4787900" cy="6867844"/>
            <a:chOff x="8281529" y="0"/>
            <a:chExt cx="3910471" cy="5609245"/>
          </a:xfrm>
        </p:grpSpPr>
        <p:pic>
          <p:nvPicPr>
            <p:cNvPr id="1026" name="Picture 2">
              <a:extLst>
                <a:ext uri="{FF2B5EF4-FFF2-40B4-BE49-F238E27FC236}">
                  <a16:creationId xmlns:a16="http://schemas.microsoft.com/office/drawing/2014/main" id="{9C003CD6-B5D6-1D90-831C-149DC8C5E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529" y="4503942"/>
              <a:ext cx="3759401" cy="1105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A6D3F-0661-5C36-2CE7-32F477F18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1529" y="2251971"/>
              <a:ext cx="3910471" cy="2199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83FE45A-15C5-50AB-0DF8-BEA8806B9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529" y="0"/>
              <a:ext cx="3910471" cy="219964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el 6">
            <a:extLst>
              <a:ext uri="{FF2B5EF4-FFF2-40B4-BE49-F238E27FC236}">
                <a16:creationId xmlns:a16="http://schemas.microsoft.com/office/drawing/2014/main" id="{F42DDFED-56F0-6BE4-F6AF-C9E1D147EF8D}"/>
              </a:ext>
            </a:extLst>
          </p:cNvPr>
          <p:cNvSpPr>
            <a:spLocks noGrp="1"/>
          </p:cNvSpPr>
          <p:nvPr>
            <p:ph type="title"/>
          </p:nvPr>
        </p:nvSpPr>
        <p:spPr>
          <a:xfrm>
            <a:off x="712788" y="1060450"/>
            <a:ext cx="5383212" cy="590550"/>
          </a:xfrm>
        </p:spPr>
        <p:txBody>
          <a:bodyPr>
            <a:normAutofit/>
          </a:bodyPr>
          <a:lstStyle/>
          <a:p>
            <a:r>
              <a:rPr lang="nl-NL" sz="3200" dirty="0">
                <a:latin typeface="Montserrat" pitchFamily="2" charset="0"/>
              </a:rPr>
              <a:t>Een definitie:</a:t>
            </a:r>
          </a:p>
        </p:txBody>
      </p:sp>
      <p:pic>
        <p:nvPicPr>
          <p:cNvPr id="5" name="Afbeelding 4" descr="Afbeelding met Graphics, Lettertype, grafische vormgeving, schermopname&#10;&#10;Automatisch gegenereerde beschrijving">
            <a:extLst>
              <a:ext uri="{FF2B5EF4-FFF2-40B4-BE49-F238E27FC236}">
                <a16:creationId xmlns:a16="http://schemas.microsoft.com/office/drawing/2014/main" id="{3E693FD8-93CE-4EE3-0923-AB0E0C198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pic>
        <p:nvPicPr>
          <p:cNvPr id="8" name="Afbeelding 7" descr="Afbeelding met Graphics, grafische vormgeving, Lettertype, symbool&#10;&#10;Automatisch gegenereerde beschrijving">
            <a:extLst>
              <a:ext uri="{FF2B5EF4-FFF2-40B4-BE49-F238E27FC236}">
                <a16:creationId xmlns:a16="http://schemas.microsoft.com/office/drawing/2014/main" id="{FB19A9BD-30E8-44A9-14F3-94A5B89C8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spTree>
    <p:extLst>
      <p:ext uri="{BB962C8B-B14F-4D97-AF65-F5344CB8AC3E}">
        <p14:creationId xmlns:p14="http://schemas.microsoft.com/office/powerpoint/2010/main" val="3455722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Angle view of circuit shaped like a brain">
            <a:extLst>
              <a:ext uri="{FF2B5EF4-FFF2-40B4-BE49-F238E27FC236}">
                <a16:creationId xmlns:a16="http://schemas.microsoft.com/office/drawing/2014/main" id="{408C3EEC-B865-858B-FF46-11E15BA133EF}"/>
              </a:ext>
            </a:extLst>
          </p:cNvPr>
          <p:cNvPicPr>
            <a:picLocks noChangeAspect="1"/>
          </p:cNvPicPr>
          <p:nvPr/>
        </p:nvPicPr>
        <p:blipFill rotWithShape="1">
          <a:blip r:embed="rId2">
            <a:alphaModFix/>
          </a:blip>
          <a:srcRect t="19355"/>
          <a:stretch/>
        </p:blipFill>
        <p:spPr>
          <a:xfrm>
            <a:off x="20" y="10"/>
            <a:ext cx="12191979" cy="6857990"/>
          </a:xfrm>
          <a:prstGeom prst="rect">
            <a:avLst/>
          </a:prstGeom>
        </p:spPr>
      </p:pic>
      <p:sp>
        <p:nvSpPr>
          <p:cNvPr id="24" name="Rectangle 23">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0188097-EEF9-6FE6-593D-13B4CE12AABF}"/>
              </a:ext>
            </a:extLst>
          </p:cNvPr>
          <p:cNvSpPr>
            <a:spLocks noGrp="1"/>
          </p:cNvSpPr>
          <p:nvPr>
            <p:ph type="ctrTitle"/>
          </p:nvPr>
        </p:nvSpPr>
        <p:spPr>
          <a:xfrm>
            <a:off x="762000" y="4085396"/>
            <a:ext cx="7800660" cy="596015"/>
          </a:xfrm>
        </p:spPr>
        <p:txBody>
          <a:bodyPr anchor="t">
            <a:noAutofit/>
          </a:bodyPr>
          <a:lstStyle/>
          <a:p>
            <a:pPr algn="l"/>
            <a:r>
              <a:rPr lang="nl-NL" sz="4000" dirty="0">
                <a:solidFill>
                  <a:srgbClr val="FFFFFF"/>
                </a:solidFill>
                <a:latin typeface="Montserrat" pitchFamily="2" charset="0"/>
              </a:rPr>
              <a:t>Hoe werkt dit dan?</a:t>
            </a:r>
          </a:p>
        </p:txBody>
      </p:sp>
      <p:sp>
        <p:nvSpPr>
          <p:cNvPr id="26" name="Rectangle 25">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hthoek 9">
            <a:extLst>
              <a:ext uri="{FF2B5EF4-FFF2-40B4-BE49-F238E27FC236}">
                <a16:creationId xmlns:a16="http://schemas.microsoft.com/office/drawing/2014/main" id="{E2BDA932-B7E4-86C8-F7CB-E0DE62577CAF}"/>
              </a:ext>
            </a:extLst>
          </p:cNvPr>
          <p:cNvSpPr/>
          <p:nvPr/>
        </p:nvSpPr>
        <p:spPr>
          <a:xfrm>
            <a:off x="825500" y="811441"/>
            <a:ext cx="846429" cy="128359"/>
          </a:xfrm>
          <a:prstGeom prst="rect">
            <a:avLst/>
          </a:prstGeom>
          <a:solidFill>
            <a:srgbClr val="8A1B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descr="Afbeelding met Graphics, Lettertype, grafische vormgeving, schermopname&#10;&#10;Automatisch gegenereerde beschrijving">
            <a:extLst>
              <a:ext uri="{FF2B5EF4-FFF2-40B4-BE49-F238E27FC236}">
                <a16:creationId xmlns:a16="http://schemas.microsoft.com/office/drawing/2014/main" id="{6F553D3C-2E85-04E9-7D57-8A4588B1C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28140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a:latin typeface="Montserrat" pitchFamily="2" charset="0"/>
              </a:rPr>
              <a:t>Hoe werkt dit dan?</a:t>
            </a: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8" y="1905000"/>
            <a:ext cx="512957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nl-NL" sz="1200" dirty="0">
                <a:latin typeface="Montserrat" pitchFamily="2" charset="0"/>
              </a:rPr>
              <a:t>De basis voor Generatieve AI zijn neurale netwerken</a:t>
            </a:r>
          </a:p>
          <a:p>
            <a:pPr marL="285750" indent="-285750"/>
            <a:endParaRPr lang="nl-NL" sz="1200" dirty="0">
              <a:latin typeface="Montserrat" pitchFamily="2" charset="0"/>
            </a:endParaRPr>
          </a:p>
          <a:p>
            <a:pPr marL="285750" indent="-285750"/>
            <a:r>
              <a:rPr lang="nl-NL" sz="1200" dirty="0">
                <a:latin typeface="Montserrat" pitchFamily="2" charset="0"/>
              </a:rPr>
              <a:t>Neurale netwerken gebruiken heel veel input variabelen.</a:t>
            </a:r>
          </a:p>
          <a:p>
            <a:pPr marL="285750" indent="-285750"/>
            <a:endParaRPr lang="nl-NL" sz="1200" dirty="0">
              <a:latin typeface="Montserrat" pitchFamily="2" charset="0"/>
            </a:endParaRPr>
          </a:p>
          <a:p>
            <a:pPr marL="285750" indent="-285750"/>
            <a:r>
              <a:rPr lang="nl-NL" sz="1200" dirty="0">
                <a:latin typeface="Montserrat" pitchFamily="2" charset="0"/>
              </a:rPr>
              <a:t>Hier worden vervolgens allemaal berekeningen mee gedaan</a:t>
            </a:r>
          </a:p>
          <a:p>
            <a:pPr marL="285750" indent="-285750"/>
            <a:endParaRPr lang="nl-NL" sz="1200" dirty="0">
              <a:latin typeface="Montserrat" pitchFamily="2" charset="0"/>
            </a:endParaRPr>
          </a:p>
          <a:p>
            <a:pPr marL="285750" indent="-285750"/>
            <a:r>
              <a:rPr lang="nl-NL" sz="1200" dirty="0">
                <a:latin typeface="Montserrat" pitchFamily="2" charset="0"/>
              </a:rPr>
              <a:t>Deze berekeningen verschillen per model</a:t>
            </a:r>
          </a:p>
          <a:p>
            <a:pPr marL="285750" indent="-285750"/>
            <a:endParaRPr lang="nl-NL" sz="1200" dirty="0">
              <a:latin typeface="Montserrat" pitchFamily="2" charset="0"/>
            </a:endParaRPr>
          </a:p>
          <a:p>
            <a:pPr marL="285750" indent="-285750"/>
            <a:r>
              <a:rPr lang="nl-NL" sz="1200" dirty="0">
                <a:latin typeface="Montserrat" pitchFamily="2" charset="0"/>
              </a:rPr>
              <a:t>Uiteindelijk allemaal te herleiden naar één grote, ingewikkelde formule.</a:t>
            </a:r>
          </a:p>
        </p:txBody>
      </p:sp>
      <p:pic>
        <p:nvPicPr>
          <p:cNvPr id="7" name="Afbeelding 6">
            <a:extLst>
              <a:ext uri="{FF2B5EF4-FFF2-40B4-BE49-F238E27FC236}">
                <a16:creationId xmlns:a16="http://schemas.microsoft.com/office/drawing/2014/main" id="{1A13CF6B-A285-072D-E7D7-9650F4F87DF9}"/>
              </a:ext>
            </a:extLst>
          </p:cNvPr>
          <p:cNvPicPr>
            <a:picLocks noChangeAspect="1"/>
          </p:cNvPicPr>
          <p:nvPr/>
        </p:nvPicPr>
        <p:blipFill>
          <a:blip r:embed="rId2"/>
          <a:stretch>
            <a:fillRect/>
          </a:stretch>
        </p:blipFill>
        <p:spPr>
          <a:xfrm>
            <a:off x="7223143" y="0"/>
            <a:ext cx="10302186" cy="6858000"/>
          </a:xfrm>
          <a:prstGeom prst="rect">
            <a:avLst/>
          </a:prstGeom>
        </p:spPr>
      </p:pic>
      <p:pic>
        <p:nvPicPr>
          <p:cNvPr id="9" name="Afbeelding 8" descr="Afbeelding met Graphics, grafische vormgeving, Lettertype, symbool&#10;&#10;Automatisch gegenereerde beschrijving">
            <a:extLst>
              <a:ext uri="{FF2B5EF4-FFF2-40B4-BE49-F238E27FC236}">
                <a16:creationId xmlns:a16="http://schemas.microsoft.com/office/drawing/2014/main" id="{A368428D-8C4A-607B-61E7-4BC643AEF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spTree>
    <p:extLst>
      <p:ext uri="{BB962C8B-B14F-4D97-AF65-F5344CB8AC3E}">
        <p14:creationId xmlns:p14="http://schemas.microsoft.com/office/powerpoint/2010/main" val="2387104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3F96B69-4C58-AD5D-5C75-5BAE5FD99BBE}"/>
              </a:ext>
            </a:extLst>
          </p:cNvPr>
          <p:cNvSpPr/>
          <p:nvPr/>
        </p:nvSpPr>
        <p:spPr>
          <a:xfrm>
            <a:off x="7128872" y="0"/>
            <a:ext cx="5061171" cy="6858000"/>
          </a:xfrm>
          <a:prstGeom prst="rect">
            <a:avLst/>
          </a:prstGeom>
          <a:gradFill flip="none" rotWithShape="1">
            <a:gsLst>
              <a:gs pos="0">
                <a:srgbClr val="E1E6EB"/>
              </a:gs>
              <a:gs pos="50000">
                <a:srgbClr val="F3F5F8"/>
              </a:gs>
              <a:gs pos="100000">
                <a:srgbClr val="E9EAEE"/>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a:latin typeface="Montserrat" pitchFamily="2" charset="0"/>
              </a:rPr>
              <a:t>Hoe werkt dit dan?</a:t>
            </a:r>
          </a:p>
        </p:txBody>
      </p:sp>
      <mc:AlternateContent xmlns:mc="http://schemas.openxmlformats.org/markup-compatibility/2006">
        <mc:Choice xmlns:a14="http://schemas.microsoft.com/office/drawing/2010/main" Requires="a14">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8" y="1905000"/>
                <a:ext cx="5472112"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nl-NL" sz="1200" dirty="0">
                    <a:latin typeface="Montserrat" pitchFamily="2" charset="0"/>
                  </a:rPr>
                  <a:t>Deze berekeningen bereiken het volgende:</a:t>
                </a:r>
              </a:p>
              <a:p>
                <a:pPr marL="742950" lvl="1" indent="-285750"/>
                <a:r>
                  <a:rPr lang="nl-NL" sz="1200" dirty="0">
                    <a:latin typeface="Montserrat" pitchFamily="2" charset="0"/>
                  </a:rPr>
                  <a:t>Het model leert gewichten (w) te berekenen om een zo goed mogelijke voorspelling te maken bij diverse </a:t>
                </a:r>
                <a:r>
                  <a:rPr lang="nl-NL" sz="1200" dirty="0" err="1">
                    <a:latin typeface="Montserrat" pitchFamily="2" charset="0"/>
                  </a:rPr>
                  <a:t>inputs</a:t>
                </a:r>
                <a:endParaRPr lang="nl-NL" sz="1200" dirty="0">
                  <a:latin typeface="Montserrat" pitchFamily="2" charset="0"/>
                </a:endParaRPr>
              </a:p>
              <a:p>
                <a:pPr marL="285750" indent="-285750"/>
                <a:r>
                  <a:rPr lang="nl-NL" sz="1200" dirty="0">
                    <a:latin typeface="Montserrat" pitchFamily="2" charset="0"/>
                  </a:rPr>
                  <a:t>Hoe wordt dit bereikt?</a:t>
                </a:r>
              </a:p>
              <a:p>
                <a:pPr marL="742950" lvl="1" indent="-285750"/>
                <a:r>
                  <a:rPr lang="nl-NL" sz="1200" dirty="0">
                    <a:latin typeface="Montserrat" pitchFamily="2" charset="0"/>
                  </a:rPr>
                  <a:t>De output van een neuraal netwerk voor input 𝑥 is </a:t>
                </a:r>
                <a14:m>
                  <m:oMath xmlns:m="http://schemas.openxmlformats.org/officeDocument/2006/math">
                    <m:sSub>
                      <m:sSubPr>
                        <m:ctrlPr>
                          <a:rPr lang="nl-NL" sz="1200" smtClean="0">
                            <a:solidFill>
                              <a:srgbClr val="836967"/>
                            </a:solidFill>
                            <a:latin typeface="Cambria Math" panose="02040503050406030204" pitchFamily="18" charset="0"/>
                          </a:rPr>
                        </m:ctrlPr>
                      </m:sSubPr>
                      <m:e>
                        <m:r>
                          <a:rPr lang="nl-NL" sz="1200" i="1" smtClean="0">
                            <a:latin typeface="Cambria Math" panose="02040503050406030204" pitchFamily="18" charset="0"/>
                          </a:rPr>
                          <m:t>𝑦</m:t>
                        </m:r>
                      </m:e>
                      <m:sub>
                        <m:r>
                          <a:rPr lang="nl-NL" sz="1200" i="1" smtClean="0">
                            <a:latin typeface="Cambria Math" panose="02040503050406030204" pitchFamily="18" charset="0"/>
                          </a:rPr>
                          <m:t>𝑘</m:t>
                        </m:r>
                      </m:sub>
                    </m:sSub>
                    <m:d>
                      <m:dPr>
                        <m:ctrlPr>
                          <a:rPr lang="nl-NL" sz="1200" i="1" smtClean="0">
                            <a:solidFill>
                              <a:srgbClr val="836967"/>
                            </a:solidFill>
                            <a:latin typeface="Cambria Math" panose="02040503050406030204" pitchFamily="18" charset="0"/>
                          </a:rPr>
                        </m:ctrlPr>
                      </m:dPr>
                      <m:e>
                        <m:r>
                          <a:rPr lang="nl-NL" sz="1200" i="1" smtClean="0">
                            <a:latin typeface="Cambria Math" panose="02040503050406030204" pitchFamily="18" charset="0"/>
                          </a:rPr>
                          <m:t>𝑥</m:t>
                        </m:r>
                        <m:r>
                          <a:rPr lang="nl-NL" sz="1200" i="0" smtClean="0">
                            <a:latin typeface="Cambria Math" panose="02040503050406030204" pitchFamily="18" charset="0"/>
                          </a:rPr>
                          <m:t>,</m:t>
                        </m:r>
                        <m:r>
                          <a:rPr lang="nl-NL" sz="1200" b="0" i="1" smtClean="0">
                            <a:latin typeface="Cambria Math" panose="02040503050406030204" pitchFamily="18" charset="0"/>
                          </a:rPr>
                          <m:t>𝑤</m:t>
                        </m:r>
                      </m:e>
                    </m:d>
                  </m:oMath>
                </a14:m>
                <a:endParaRPr lang="nl-NL" sz="1200" dirty="0">
                  <a:latin typeface="Montserrat" pitchFamily="2" charset="0"/>
                </a:endParaRPr>
              </a:p>
              <a:p>
                <a:pPr marL="742950" lvl="1" indent="-285750"/>
                <a:r>
                  <a:rPr lang="nl-NL" sz="1200" dirty="0">
                    <a:latin typeface="Montserrat" pitchFamily="2" charset="0"/>
                  </a:rPr>
                  <a:t>Tijdens het trainen weten we al wat de output y moet worden.</a:t>
                </a:r>
              </a:p>
              <a:p>
                <a:pPr marL="285750" indent="-285750"/>
                <a:r>
                  <a:rPr lang="nl-NL" sz="1200" dirty="0">
                    <a:latin typeface="Montserrat" pitchFamily="2" charset="0"/>
                  </a:rPr>
                  <a:t>Model leert de w te kiezen, die zorgt dat het verschil tussen y en </a:t>
                </a:r>
                <a14:m>
                  <m:oMath xmlns:m="http://schemas.openxmlformats.org/officeDocument/2006/math">
                    <m:sSub>
                      <m:sSubPr>
                        <m:ctrlPr>
                          <a:rPr lang="nl-NL" sz="1200" i="1" smtClean="0">
                            <a:solidFill>
                              <a:srgbClr val="836967"/>
                            </a:solidFill>
                            <a:latin typeface="Cambria Math" panose="02040503050406030204" pitchFamily="18" charset="0"/>
                          </a:rPr>
                        </m:ctrlPr>
                      </m:sSubPr>
                      <m:e>
                        <m:r>
                          <a:rPr lang="nl-NL" sz="1200" i="1" smtClean="0">
                            <a:latin typeface="Cambria Math" panose="02040503050406030204" pitchFamily="18" charset="0"/>
                          </a:rPr>
                          <m:t>𝑦</m:t>
                        </m:r>
                      </m:e>
                      <m:sub>
                        <m:r>
                          <a:rPr lang="nl-NL" sz="1200" i="1" smtClean="0">
                            <a:latin typeface="Cambria Math" panose="02040503050406030204" pitchFamily="18" charset="0"/>
                          </a:rPr>
                          <m:t>𝑘</m:t>
                        </m:r>
                      </m:sub>
                    </m:sSub>
                    <m:d>
                      <m:dPr>
                        <m:ctrlPr>
                          <a:rPr lang="nl-NL" sz="1200" i="1" smtClean="0">
                            <a:solidFill>
                              <a:srgbClr val="836967"/>
                            </a:solidFill>
                            <a:latin typeface="Cambria Math" panose="02040503050406030204" pitchFamily="18" charset="0"/>
                          </a:rPr>
                        </m:ctrlPr>
                      </m:dPr>
                      <m:e>
                        <m:r>
                          <a:rPr lang="nl-NL" sz="1200" i="1" smtClean="0">
                            <a:latin typeface="Cambria Math" panose="02040503050406030204" pitchFamily="18" charset="0"/>
                          </a:rPr>
                          <m:t>𝑥</m:t>
                        </m:r>
                        <m:r>
                          <a:rPr lang="nl-NL" sz="1200" i="0" smtClean="0">
                            <a:latin typeface="Cambria Math" panose="02040503050406030204" pitchFamily="18" charset="0"/>
                          </a:rPr>
                          <m:t>,</m:t>
                        </m:r>
                        <m:r>
                          <a:rPr lang="nl-NL" sz="1200" b="0" i="1" smtClean="0">
                            <a:latin typeface="Cambria Math" panose="02040503050406030204" pitchFamily="18" charset="0"/>
                          </a:rPr>
                          <m:t>𝑤</m:t>
                        </m:r>
                      </m:e>
                    </m:d>
                    <m:r>
                      <a:rPr lang="nl-NL" sz="1200" b="0" i="1" smtClean="0">
                        <a:latin typeface="Cambria Math" panose="02040503050406030204" pitchFamily="18" charset="0"/>
                      </a:rPr>
                      <m:t> </m:t>
                    </m:r>
                  </m:oMath>
                </a14:m>
                <a:r>
                  <a:rPr lang="nl-NL" sz="1200" dirty="0">
                    <a:latin typeface="Montserrat" pitchFamily="2" charset="0"/>
                  </a:rPr>
                  <a:t>minimaal is</a:t>
                </a:r>
              </a:p>
            </p:txBody>
          </p:sp>
        </mc:Choice>
        <mc:Fallback>
          <p:sp>
            <p:nvSpPr>
              <p:cNvPr id="5" name="Tijdelijke aanduiding voor tekst 8">
                <a:extLst>
                  <a:ext uri="{FF2B5EF4-FFF2-40B4-BE49-F238E27FC236}">
                    <a16:creationId xmlns:a16="http://schemas.microsoft.com/office/drawing/2014/main" id="{AC634273-53D4-CB35-3E02-E4FCF7183F4A}"/>
                  </a:ext>
                </a:extLst>
              </p:cNvPr>
              <p:cNvSpPr txBox="1">
                <a:spLocks noRot="1" noChangeAspect="1" noMove="1" noResize="1" noEditPoints="1" noAdjustHandles="1" noChangeArrowheads="1" noChangeShapeType="1" noTextEdit="1"/>
              </p:cNvSpPr>
              <p:nvPr/>
            </p:nvSpPr>
            <p:spPr>
              <a:xfrm>
                <a:off x="839788" y="1905000"/>
                <a:ext cx="5472112" cy="3811588"/>
              </a:xfrm>
              <a:prstGeom prst="rect">
                <a:avLst/>
              </a:prstGeom>
              <a:blipFill>
                <a:blip r:embed="rId2"/>
                <a:stretch>
                  <a:fillRect t="-640"/>
                </a:stretch>
              </a:blipFill>
            </p:spPr>
            <p:txBody>
              <a:bodyPr/>
              <a:lstStyle/>
              <a:p>
                <a:r>
                  <a:rPr lang="nl-NL">
                    <a:noFill/>
                  </a:rPr>
                  <a:t> </a:t>
                </a:r>
              </a:p>
            </p:txBody>
          </p:sp>
        </mc:Fallback>
      </mc:AlternateContent>
      <p:pic>
        <p:nvPicPr>
          <p:cNvPr id="2" name="Picture 2">
            <a:extLst>
              <a:ext uri="{FF2B5EF4-FFF2-40B4-BE49-F238E27FC236}">
                <a16:creationId xmlns:a16="http://schemas.microsoft.com/office/drawing/2014/main" id="{A275EDC7-01DD-935F-9449-2CB084C98384}"/>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l="8341" t="21284" r="5685"/>
          <a:stretch/>
        </p:blipFill>
        <p:spPr bwMode="auto">
          <a:xfrm>
            <a:off x="7130828" y="1949449"/>
            <a:ext cx="5061171" cy="2674801"/>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descr="Afbeelding met Graphics, grafische vormgeving, Lettertype, symbool&#10;&#10;Automatisch gegenereerde beschrijving">
            <a:extLst>
              <a:ext uri="{FF2B5EF4-FFF2-40B4-BE49-F238E27FC236}">
                <a16:creationId xmlns:a16="http://schemas.microsoft.com/office/drawing/2014/main" id="{68DEA013-89D1-CD9D-9ACF-28402C102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1461" y="6172808"/>
            <a:ext cx="828124" cy="579163"/>
          </a:xfrm>
          <a:prstGeom prst="rect">
            <a:avLst/>
          </a:prstGeom>
        </p:spPr>
      </p:pic>
    </p:spTree>
    <p:extLst>
      <p:ext uri="{BB962C8B-B14F-4D97-AF65-F5344CB8AC3E}">
        <p14:creationId xmlns:p14="http://schemas.microsoft.com/office/powerpoint/2010/main" val="2162274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63F96B69-4C58-AD5D-5C75-5BAE5FD99BBE}"/>
              </a:ext>
            </a:extLst>
          </p:cNvPr>
          <p:cNvSpPr/>
          <p:nvPr/>
        </p:nvSpPr>
        <p:spPr>
          <a:xfrm>
            <a:off x="7128872" y="0"/>
            <a:ext cx="5061171" cy="6858000"/>
          </a:xfrm>
          <a:prstGeom prst="rect">
            <a:avLst/>
          </a:prstGeom>
          <a:gradFill flip="none" rotWithShape="1">
            <a:gsLst>
              <a:gs pos="0">
                <a:srgbClr val="8A1BB5"/>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6">
            <a:extLst>
              <a:ext uri="{FF2B5EF4-FFF2-40B4-BE49-F238E27FC236}">
                <a16:creationId xmlns:a16="http://schemas.microsoft.com/office/drawing/2014/main" id="{FA2A56BE-A726-E76D-E48A-17128E8D64B4}"/>
              </a:ext>
            </a:extLst>
          </p:cNvPr>
          <p:cNvSpPr txBox="1">
            <a:spLocks/>
          </p:cNvSpPr>
          <p:nvPr/>
        </p:nvSpPr>
        <p:spPr>
          <a:xfrm>
            <a:off x="712788" y="1060450"/>
            <a:ext cx="5599112" cy="590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200" dirty="0">
                <a:latin typeface="Montserrat" pitchFamily="2" charset="0"/>
              </a:rPr>
              <a:t>Hoe werkt dit dan?</a:t>
            </a:r>
          </a:p>
        </p:txBody>
      </p:sp>
      <p:sp>
        <p:nvSpPr>
          <p:cNvPr id="5" name="Tijdelijke aanduiding voor tekst 8">
            <a:extLst>
              <a:ext uri="{FF2B5EF4-FFF2-40B4-BE49-F238E27FC236}">
                <a16:creationId xmlns:a16="http://schemas.microsoft.com/office/drawing/2014/main" id="{AC634273-53D4-CB35-3E02-E4FCF7183F4A}"/>
              </a:ext>
            </a:extLst>
          </p:cNvPr>
          <p:cNvSpPr txBox="1">
            <a:spLocks/>
          </p:cNvSpPr>
          <p:nvPr/>
        </p:nvSpPr>
        <p:spPr>
          <a:xfrm>
            <a:off x="839788" y="1905000"/>
            <a:ext cx="512957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nl-NL" sz="1200" dirty="0">
                <a:latin typeface="Montserrat" pitchFamily="2" charset="0"/>
              </a:rPr>
              <a:t>Generatieve AI gebruikt veel complexere vormen van neurale netwerken (</a:t>
            </a:r>
            <a:r>
              <a:rPr lang="nl-NL" sz="1200" dirty="0" err="1">
                <a:latin typeface="Montserrat" pitchFamily="2" charset="0"/>
              </a:rPr>
              <a:t>Deep</a:t>
            </a:r>
            <a:r>
              <a:rPr lang="nl-NL" sz="1200" dirty="0">
                <a:latin typeface="Montserrat" pitchFamily="2" charset="0"/>
              </a:rPr>
              <a:t> Learning)</a:t>
            </a:r>
          </a:p>
          <a:p>
            <a:pPr marL="285750" indent="-285750"/>
            <a:endParaRPr lang="nl-NL" sz="1200" dirty="0">
              <a:latin typeface="Montserrat" pitchFamily="2" charset="0"/>
            </a:endParaRPr>
          </a:p>
          <a:p>
            <a:pPr marL="285750" indent="-285750"/>
            <a:r>
              <a:rPr lang="nl-NL" sz="1200" dirty="0">
                <a:latin typeface="Montserrat" pitchFamily="2" charset="0"/>
              </a:rPr>
              <a:t>Denk terug aan de gewichten w daarnet zagen</a:t>
            </a:r>
          </a:p>
          <a:p>
            <a:pPr marL="285750" indent="-285750"/>
            <a:endParaRPr lang="nl-NL" sz="1200" dirty="0">
              <a:latin typeface="Montserrat" pitchFamily="2" charset="0"/>
            </a:endParaRPr>
          </a:p>
          <a:p>
            <a:pPr marL="285750" indent="-285750"/>
            <a:r>
              <a:rPr lang="nl-NL" sz="1200" dirty="0">
                <a:latin typeface="Montserrat" pitchFamily="2" charset="0"/>
              </a:rPr>
              <a:t>Eenvoudige neurale netwerken bevatten honderden tot enkele miljoenen gewichten w</a:t>
            </a:r>
          </a:p>
          <a:p>
            <a:pPr marL="285750" indent="-285750"/>
            <a:endParaRPr lang="nl-NL" sz="1200" dirty="0">
              <a:latin typeface="Montserrat" pitchFamily="2" charset="0"/>
            </a:endParaRPr>
          </a:p>
          <a:p>
            <a:pPr marL="285750" indent="-285750"/>
            <a:r>
              <a:rPr lang="nl-NL" sz="1200" dirty="0">
                <a:latin typeface="Montserrat" pitchFamily="2" charset="0"/>
              </a:rPr>
              <a:t>Het open source Large Language Model BLOOM bevat er </a:t>
            </a:r>
            <a:r>
              <a:rPr lang="nl-NL" sz="1200" b="1" dirty="0">
                <a:latin typeface="Montserrat" pitchFamily="2" charset="0"/>
              </a:rPr>
              <a:t>178 miljard</a:t>
            </a:r>
          </a:p>
        </p:txBody>
      </p:sp>
      <p:pic>
        <p:nvPicPr>
          <p:cNvPr id="3" name="Picture 2" descr="Understanding Large Language Models">
            <a:extLst>
              <a:ext uri="{FF2B5EF4-FFF2-40B4-BE49-F238E27FC236}">
                <a16:creationId xmlns:a16="http://schemas.microsoft.com/office/drawing/2014/main" id="{B0A2F380-803B-FC86-A8B9-4FD7CE4B55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739" b="92029" l="9709" r="89806">
                        <a14:foregroundMark x1="59466" y1="5652" x2="59466" y2="5652"/>
                        <a14:foregroundMark x1="54854" y1="83333" x2="54854" y2="83333"/>
                        <a14:foregroundMark x1="39563" y1="66087" x2="39563" y2="66087"/>
                        <a14:foregroundMark x1="40655" y1="42754" x2="40655" y2="42754"/>
                        <a14:foregroundMark x1="47816" y1="36957" x2="47816" y2="36957"/>
                        <a14:foregroundMark x1="60922" y1="92029" x2="60922" y2="92029"/>
                        <a14:foregroundMark x1="51214" y1="91739" x2="51214" y2="91739"/>
                        <a14:foregroundMark x1="43811" y1="28261" x2="43811" y2="28261"/>
                        <a14:foregroundMark x1="41141" y1="28261" x2="41141" y2="28261"/>
                        <a14:foregroundMark x1="38350" y1="28406" x2="38350" y2="28406"/>
                        <a14:foregroundMark x1="33617" y1="28406" x2="33617" y2="28406"/>
                        <a14:foregroundMark x1="31311" y1="28261" x2="31311" y2="28261"/>
                        <a14:foregroundMark x1="28277" y1="28261" x2="28277" y2="28261"/>
                        <a14:foregroundMark x1="27670" y1="28261" x2="27670" y2="28261"/>
                        <a14:foregroundMark x1="45024" y1="28406" x2="45024" y2="28406"/>
                        <a14:foregroundMark x1="27184" y1="28261" x2="27184" y2="28261"/>
                        <a14:foregroundMark x1="58252" y1="1739" x2="58252" y2="1739"/>
                        <a14:backgroundMark x1="20510" y1="79565" x2="20510" y2="79565"/>
                        <a14:backgroundMark x1="16383" y1="81159" x2="16383" y2="81159"/>
                        <a14:backgroundMark x1="16626" y1="80580" x2="16626" y2="80580"/>
                        <a14:backgroundMark x1="20631" y1="79855" x2="20631" y2="79855"/>
                        <a14:backgroundMark x1="21481" y1="79565" x2="21481" y2="79565"/>
                        <a14:backgroundMark x1="20631" y1="81159" x2="20631" y2="81159"/>
                        <a14:backgroundMark x1="16626" y1="81594" x2="16869" y2="81014"/>
                        <a14:backgroundMark x1="16869" y1="80435" x2="16869" y2="80435"/>
                        <a14:backgroundMark x1="17476" y1="80145" x2="17476" y2="80145"/>
                        <a14:backgroundMark x1="19417" y1="80435" x2="19417" y2="80435"/>
                        <a14:backgroundMark x1="20024" y1="80580" x2="21238" y2="80145"/>
                        <a14:backgroundMark x1="79005" y1="12029" x2="80097" y2="12609"/>
                        <a14:backgroundMark x1="79005" y1="12029" x2="79005" y2="12029"/>
                        <a14:backgroundMark x1="79005" y1="11014" x2="79369" y2="13188"/>
                      </a14:backgroundRemoval>
                    </a14:imgEffect>
                  </a14:imgLayer>
                </a14:imgProps>
              </a:ext>
              <a:ext uri="{28A0092B-C50C-407E-A947-70E740481C1C}">
                <a14:useLocalDpi xmlns:a14="http://schemas.microsoft.com/office/drawing/2010/main" val="0"/>
              </a:ext>
            </a:extLst>
          </a:blip>
          <a:srcRect/>
          <a:stretch>
            <a:fillRect/>
          </a:stretch>
        </p:blipFill>
        <p:spPr bwMode="auto">
          <a:xfrm>
            <a:off x="7835339" y="70018"/>
            <a:ext cx="3850688" cy="3161964"/>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2DD502A6-DFA9-95D0-4581-91DD2082BD30}"/>
              </a:ext>
            </a:extLst>
          </p:cNvPr>
          <p:cNvSpPr txBox="1"/>
          <p:nvPr/>
        </p:nvSpPr>
        <p:spPr>
          <a:xfrm>
            <a:off x="7748138" y="1851055"/>
            <a:ext cx="816249" cy="261610"/>
          </a:xfrm>
          <a:prstGeom prst="rect">
            <a:avLst/>
          </a:prstGeom>
          <a:noFill/>
        </p:spPr>
        <p:txBody>
          <a:bodyPr wrap="square">
            <a:spAutoFit/>
          </a:bodyPr>
          <a:lstStyle/>
          <a:p>
            <a:r>
              <a:rPr lang="nl-NL" sz="1100" b="1" dirty="0">
                <a:latin typeface="Montserrat" pitchFamily="2" charset="0"/>
              </a:rPr>
              <a:t>Encoder</a:t>
            </a:r>
            <a:endParaRPr lang="nl-NL" sz="1100" b="1" dirty="0"/>
          </a:p>
        </p:txBody>
      </p:sp>
      <p:sp>
        <p:nvSpPr>
          <p:cNvPr id="9" name="Tekstvak 8">
            <a:extLst>
              <a:ext uri="{FF2B5EF4-FFF2-40B4-BE49-F238E27FC236}">
                <a16:creationId xmlns:a16="http://schemas.microsoft.com/office/drawing/2014/main" id="{810BDE47-C642-E4ED-3ABF-EAE8A1760005}"/>
              </a:ext>
            </a:extLst>
          </p:cNvPr>
          <p:cNvSpPr txBox="1"/>
          <p:nvPr/>
        </p:nvSpPr>
        <p:spPr>
          <a:xfrm>
            <a:off x="10869778" y="1826062"/>
            <a:ext cx="816249" cy="261610"/>
          </a:xfrm>
          <a:prstGeom prst="rect">
            <a:avLst/>
          </a:prstGeom>
          <a:noFill/>
        </p:spPr>
        <p:txBody>
          <a:bodyPr wrap="square">
            <a:spAutoFit/>
          </a:bodyPr>
          <a:lstStyle/>
          <a:p>
            <a:r>
              <a:rPr lang="nl-NL" sz="1100" b="1" dirty="0">
                <a:latin typeface="Montserrat" pitchFamily="2" charset="0"/>
              </a:rPr>
              <a:t>Decoder</a:t>
            </a:r>
            <a:endParaRPr lang="nl-NL" sz="1100" b="1" dirty="0"/>
          </a:p>
        </p:txBody>
      </p:sp>
      <p:sp>
        <p:nvSpPr>
          <p:cNvPr id="11" name="Tekstvak 10">
            <a:extLst>
              <a:ext uri="{FF2B5EF4-FFF2-40B4-BE49-F238E27FC236}">
                <a16:creationId xmlns:a16="http://schemas.microsoft.com/office/drawing/2014/main" id="{C7FFED4F-69E0-8853-A31A-5FE5921FFA78}"/>
              </a:ext>
            </a:extLst>
          </p:cNvPr>
          <p:cNvSpPr txBox="1"/>
          <p:nvPr/>
        </p:nvSpPr>
        <p:spPr>
          <a:xfrm>
            <a:off x="8358703" y="3059856"/>
            <a:ext cx="2947789" cy="400110"/>
          </a:xfrm>
          <a:prstGeom prst="rect">
            <a:avLst/>
          </a:prstGeom>
          <a:noFill/>
        </p:spPr>
        <p:txBody>
          <a:bodyPr wrap="square">
            <a:spAutoFit/>
          </a:bodyPr>
          <a:lstStyle/>
          <a:p>
            <a:r>
              <a:rPr lang="nl-NL" sz="1000" i="1" dirty="0">
                <a:latin typeface="Montserrat" pitchFamily="2" charset="0"/>
              </a:rPr>
              <a:t>Voorbeeld van </a:t>
            </a:r>
            <a:r>
              <a:rPr lang="nl-NL" sz="1000" i="1" dirty="0" err="1">
                <a:latin typeface="Montserrat" pitchFamily="2" charset="0"/>
              </a:rPr>
              <a:t>transformer</a:t>
            </a:r>
            <a:r>
              <a:rPr lang="nl-NL" sz="1000" i="1" dirty="0">
                <a:latin typeface="Montserrat" pitchFamily="2" charset="0"/>
              </a:rPr>
              <a:t> </a:t>
            </a:r>
            <a:r>
              <a:rPr lang="nl-NL" sz="1000" i="1" dirty="0" err="1">
                <a:latin typeface="Montserrat" pitchFamily="2" charset="0"/>
              </a:rPr>
              <a:t>based</a:t>
            </a:r>
            <a:r>
              <a:rPr lang="nl-NL" sz="1000" i="1" dirty="0">
                <a:latin typeface="Montserrat" pitchFamily="2" charset="0"/>
              </a:rPr>
              <a:t> </a:t>
            </a:r>
            <a:r>
              <a:rPr lang="nl-NL" sz="1000" i="1" dirty="0" err="1">
                <a:latin typeface="Montserrat" pitchFamily="2" charset="0"/>
              </a:rPr>
              <a:t>models</a:t>
            </a:r>
            <a:r>
              <a:rPr lang="nl-NL" sz="1000" i="1" dirty="0">
                <a:latin typeface="Montserrat" pitchFamily="2" charset="0"/>
              </a:rPr>
              <a:t>. </a:t>
            </a:r>
          </a:p>
          <a:p>
            <a:r>
              <a:rPr lang="nl-NL" sz="1000" i="1" dirty="0">
                <a:latin typeface="Montserrat" pitchFamily="2" charset="0"/>
              </a:rPr>
              <a:t>Denk aan ChatGPT-3</a:t>
            </a:r>
            <a:endParaRPr lang="nl-NL" sz="1000" dirty="0">
              <a:latin typeface="Montserrat" pitchFamily="2" charset="0"/>
            </a:endParaRPr>
          </a:p>
        </p:txBody>
      </p:sp>
      <p:sp>
        <p:nvSpPr>
          <p:cNvPr id="12" name="Tekstvak 11">
            <a:extLst>
              <a:ext uri="{FF2B5EF4-FFF2-40B4-BE49-F238E27FC236}">
                <a16:creationId xmlns:a16="http://schemas.microsoft.com/office/drawing/2014/main" id="{D60F47A6-CFAD-D594-DBC2-3CC323563137}"/>
              </a:ext>
            </a:extLst>
          </p:cNvPr>
          <p:cNvSpPr txBox="1"/>
          <p:nvPr/>
        </p:nvSpPr>
        <p:spPr>
          <a:xfrm>
            <a:off x="8738238" y="6059874"/>
            <a:ext cx="2947789" cy="400110"/>
          </a:xfrm>
          <a:prstGeom prst="rect">
            <a:avLst/>
          </a:prstGeom>
          <a:noFill/>
        </p:spPr>
        <p:txBody>
          <a:bodyPr wrap="square">
            <a:spAutoFit/>
          </a:bodyPr>
          <a:lstStyle/>
          <a:p>
            <a:r>
              <a:rPr lang="nl-NL" sz="1000" i="1" dirty="0">
                <a:latin typeface="Montserrat" pitchFamily="2" charset="0"/>
              </a:rPr>
              <a:t>Voorbeeld van </a:t>
            </a:r>
            <a:r>
              <a:rPr lang="nl-NL" sz="1000" i="1" dirty="0" err="1">
                <a:latin typeface="Montserrat" pitchFamily="2" charset="0"/>
              </a:rPr>
              <a:t>generative</a:t>
            </a:r>
            <a:r>
              <a:rPr lang="nl-NL" sz="1000" i="1" dirty="0">
                <a:latin typeface="Montserrat" pitchFamily="2" charset="0"/>
              </a:rPr>
              <a:t> </a:t>
            </a:r>
            <a:r>
              <a:rPr lang="nl-NL" sz="1000" i="1" dirty="0" err="1">
                <a:latin typeface="Montserrat" pitchFamily="2" charset="0"/>
              </a:rPr>
              <a:t>adversial</a:t>
            </a:r>
            <a:r>
              <a:rPr lang="nl-NL" sz="1000" i="1" dirty="0">
                <a:latin typeface="Montserrat" pitchFamily="2" charset="0"/>
              </a:rPr>
              <a:t> </a:t>
            </a:r>
            <a:r>
              <a:rPr lang="nl-NL" sz="1000" i="1" dirty="0" err="1">
                <a:latin typeface="Montserrat" pitchFamily="2" charset="0"/>
              </a:rPr>
              <a:t>network</a:t>
            </a:r>
            <a:r>
              <a:rPr lang="nl-NL" sz="1000" i="1" dirty="0">
                <a:latin typeface="Montserrat" pitchFamily="2" charset="0"/>
              </a:rPr>
              <a:t>. Denk aan </a:t>
            </a:r>
            <a:r>
              <a:rPr lang="nl-NL" sz="1000" i="1" dirty="0" err="1">
                <a:latin typeface="Montserrat" pitchFamily="2" charset="0"/>
              </a:rPr>
              <a:t>Midjourney</a:t>
            </a:r>
            <a:endParaRPr lang="nl-NL" sz="1000" i="1" dirty="0">
              <a:latin typeface="Montserrat" pitchFamily="2" charset="0"/>
            </a:endParaRPr>
          </a:p>
        </p:txBody>
      </p:sp>
      <p:pic>
        <p:nvPicPr>
          <p:cNvPr id="13" name="Picture 2">
            <a:extLst>
              <a:ext uri="{FF2B5EF4-FFF2-40B4-BE49-F238E27FC236}">
                <a16:creationId xmlns:a16="http://schemas.microsoft.com/office/drawing/2014/main" id="{8131093F-B08C-6234-A418-2B3DB82E6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608" y="3903540"/>
            <a:ext cx="3247978" cy="2156334"/>
          </a:xfrm>
          <a:prstGeom prst="rect">
            <a:avLst/>
          </a:prstGeom>
          <a:noFill/>
          <a:extLst>
            <a:ext uri="{909E8E84-426E-40DD-AFC4-6F175D3DCCD1}">
              <a14:hiddenFill xmlns:a14="http://schemas.microsoft.com/office/drawing/2010/main">
                <a:solidFill>
                  <a:srgbClr val="FFFFFF"/>
                </a:solidFill>
              </a14:hiddenFill>
            </a:ext>
          </a:extLst>
        </p:spPr>
      </p:pic>
      <p:pic>
        <p:nvPicPr>
          <p:cNvPr id="14" name="Afbeelding 13" descr="Afbeelding met Graphics, Lettertype, grafische vormgeving, schermopname&#10;&#10;Automatisch gegenereerde beschrijving">
            <a:extLst>
              <a:ext uri="{FF2B5EF4-FFF2-40B4-BE49-F238E27FC236}">
                <a16:creationId xmlns:a16="http://schemas.microsoft.com/office/drawing/2014/main" id="{2FEC56B3-873F-72CE-0D68-1D08D8E97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922560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op view of a circular staircase">
            <a:extLst>
              <a:ext uri="{FF2B5EF4-FFF2-40B4-BE49-F238E27FC236}">
                <a16:creationId xmlns:a16="http://schemas.microsoft.com/office/drawing/2014/main" id="{A4FE4F20-EBAC-B236-4A64-E5E9D4AC6E9F}"/>
              </a:ext>
            </a:extLst>
          </p:cNvPr>
          <p:cNvPicPr>
            <a:picLocks noChangeAspect="1"/>
          </p:cNvPicPr>
          <p:nvPr/>
        </p:nvPicPr>
        <p:blipFill rotWithShape="1">
          <a:blip r:embed="rId2">
            <a:alphaModFix amt="50000"/>
          </a:blip>
          <a:srcRect t="15174" b="556"/>
          <a:stretch/>
        </p:blipFill>
        <p:spPr>
          <a:xfrm>
            <a:off x="20" y="1"/>
            <a:ext cx="12191980" cy="6857999"/>
          </a:xfrm>
          <a:prstGeom prst="rect">
            <a:avLst/>
          </a:prstGeom>
        </p:spPr>
      </p:pic>
      <p:sp>
        <p:nvSpPr>
          <p:cNvPr id="2" name="Titel 1">
            <a:extLst>
              <a:ext uri="{FF2B5EF4-FFF2-40B4-BE49-F238E27FC236}">
                <a16:creationId xmlns:a16="http://schemas.microsoft.com/office/drawing/2014/main" id="{40188097-EEF9-6FE6-593D-13B4CE12AABF}"/>
              </a:ext>
            </a:extLst>
          </p:cNvPr>
          <p:cNvSpPr>
            <a:spLocks noGrp="1"/>
          </p:cNvSpPr>
          <p:nvPr>
            <p:ph type="ctrTitle"/>
          </p:nvPr>
        </p:nvSpPr>
        <p:spPr>
          <a:xfrm>
            <a:off x="1524000" y="1122362"/>
            <a:ext cx="9144000" cy="2900518"/>
          </a:xfrm>
        </p:spPr>
        <p:txBody>
          <a:bodyPr>
            <a:normAutofit/>
          </a:bodyPr>
          <a:lstStyle/>
          <a:p>
            <a:r>
              <a:rPr lang="nl-NL" dirty="0">
                <a:solidFill>
                  <a:srgbClr val="FFFFFF"/>
                </a:solidFill>
                <a:latin typeface="Montserrat" pitchFamily="2" charset="0"/>
              </a:rPr>
              <a:t>Welke kanten kunnen we nu op?</a:t>
            </a:r>
          </a:p>
        </p:txBody>
      </p:sp>
      <p:pic>
        <p:nvPicPr>
          <p:cNvPr id="4" name="Afbeelding 3" descr="Afbeelding met Graphics, Lettertype, grafische vormgeving, schermopname&#10;&#10;Automatisch gegenereerde beschrijving">
            <a:extLst>
              <a:ext uri="{FF2B5EF4-FFF2-40B4-BE49-F238E27FC236}">
                <a16:creationId xmlns:a16="http://schemas.microsoft.com/office/drawing/2014/main" id="{2A1A6EC5-16E8-CD72-42D8-B14394ACE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61" y="6175513"/>
            <a:ext cx="824258" cy="576459"/>
          </a:xfrm>
          <a:prstGeom prst="rect">
            <a:avLst/>
          </a:prstGeom>
        </p:spPr>
      </p:pic>
    </p:spTree>
    <p:extLst>
      <p:ext uri="{BB962C8B-B14F-4D97-AF65-F5344CB8AC3E}">
        <p14:creationId xmlns:p14="http://schemas.microsoft.com/office/powerpoint/2010/main" val="14096433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D5F8234BDB9C43A40504728C51EE07" ma:contentTypeVersion="3" ma:contentTypeDescription="Een nieuw document maken." ma:contentTypeScope="" ma:versionID="cd425296c5047b149740281dd1980b5a">
  <xsd:schema xmlns:xsd="http://www.w3.org/2001/XMLSchema" xmlns:xs="http://www.w3.org/2001/XMLSchema" xmlns:p="http://schemas.microsoft.com/office/2006/metadata/properties" xmlns:ns2="178bc007-b5b8-457c-825c-1b0c3c8b3382" targetNamespace="http://schemas.microsoft.com/office/2006/metadata/properties" ma:root="true" ma:fieldsID="16acdf5e3ef287945163708730556e2c" ns2:_="">
    <xsd:import namespace="178bc007-b5b8-457c-825c-1b0c3c8b3382"/>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8bc007-b5b8-457c-825c-1b0c3c8b33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C9EC050-AFA0-482D-99B6-058B97DFED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8bc007-b5b8-457c-825c-1b0c3c8b33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7EFEC3-1E1D-44D5-AEDD-58F8AB9A34D2}">
  <ds:schemaRefs>
    <ds:schemaRef ds:uri="http://schemas.microsoft.com/sharepoint/v3/contenttype/forms"/>
  </ds:schemaRefs>
</ds:datastoreItem>
</file>

<file path=customXml/itemProps3.xml><?xml version="1.0" encoding="utf-8"?>
<ds:datastoreItem xmlns:ds="http://schemas.openxmlformats.org/officeDocument/2006/customXml" ds:itemID="{1D676D74-D948-44C6-AF62-7B359648678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4986</TotalTime>
  <Words>2215</Words>
  <Application>Microsoft Office PowerPoint</Application>
  <PresentationFormat>Breedbeeld</PresentationFormat>
  <Paragraphs>278</Paragraphs>
  <Slides>30</Slides>
  <Notes>1</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30</vt:i4>
      </vt:variant>
    </vt:vector>
  </HeadingPairs>
  <TitlesOfParts>
    <vt:vector size="38" baseType="lpstr">
      <vt:lpstr>Arial</vt:lpstr>
      <vt:lpstr>Calibri</vt:lpstr>
      <vt:lpstr>Calibri Light</vt:lpstr>
      <vt:lpstr>Cambria Math</vt:lpstr>
      <vt:lpstr>Courier New</vt:lpstr>
      <vt:lpstr>Montserrat</vt:lpstr>
      <vt:lpstr>Wingdings</vt:lpstr>
      <vt:lpstr>Kantoorthema</vt:lpstr>
      <vt:lpstr>Generatieve AI</vt:lpstr>
      <vt:lpstr>Doelen voor vandaag</vt:lpstr>
      <vt:lpstr>PowerPoint-presentatie</vt:lpstr>
      <vt:lpstr>Een definitie:</vt:lpstr>
      <vt:lpstr>Hoe werkt dit dan?</vt:lpstr>
      <vt:lpstr>PowerPoint-presentatie</vt:lpstr>
      <vt:lpstr>PowerPoint-presentatie</vt:lpstr>
      <vt:lpstr>PowerPoint-presentatie</vt:lpstr>
      <vt:lpstr>Welke kanten kunnen we nu op?</vt:lpstr>
      <vt:lpstr>PowerPoint-presentatie</vt:lpstr>
      <vt:lpstr>PowerPoint-presentatie</vt:lpstr>
      <vt:lpstr>PowerPoint-presentatie</vt:lpstr>
      <vt:lpstr>PowerPoint-presentatie</vt:lpstr>
      <vt:lpstr>PowerPoint-presentatie</vt:lpstr>
      <vt:lpstr>PowerPoint-presentatie</vt:lpstr>
      <vt:lpstr>Een “organisatie specifieke” GPT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Doelen voor vandaag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Generatieve AI</dc:title>
  <dc:creator>Wouter Mulders | inin</dc:creator>
  <cp:lastModifiedBy>Wouter Mulders | inin</cp:lastModifiedBy>
  <cp:revision>7</cp:revision>
  <dcterms:created xsi:type="dcterms:W3CDTF">2023-12-07T10:34:28Z</dcterms:created>
  <dcterms:modified xsi:type="dcterms:W3CDTF">2023-12-15T13:55:43Z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0x01010097D5F8234BDB9C43A40504728C51EE07</vt:lpwstr>
  </property>
</Properties>
</file>